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14"/>
  </p:notesMasterIdLst>
  <p:sldIdLst>
    <p:sldId id="257" r:id="rId2"/>
    <p:sldId id="278" r:id="rId3"/>
    <p:sldId id="277" r:id="rId4"/>
    <p:sldId id="275" r:id="rId5"/>
    <p:sldId id="276" r:id="rId6"/>
    <p:sldId id="256" r:id="rId7"/>
    <p:sldId id="259" r:id="rId8"/>
    <p:sldId id="260" r:id="rId9"/>
    <p:sldId id="258" r:id="rId10"/>
    <p:sldId id="274" r:id="rId11"/>
    <p:sldId id="273" r:id="rId12"/>
    <p:sldId id="268"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6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DC6C8C-AB05-4868-8BEF-7119DA3FA09B}" type="datetimeFigureOut">
              <a:rPr kumimoji="1" lang="ja-JP" altLang="en-US" smtClean="0"/>
              <a:t>2021/11/20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0820D-ED4D-4825-BB86-D14E6CF22002}" type="slidenum">
              <a:rPr kumimoji="1" lang="ja-JP" altLang="en-US" smtClean="0"/>
              <a:t>‹#›</a:t>
            </a:fld>
            <a:endParaRPr kumimoji="1" lang="ja-JP" altLang="en-US"/>
          </a:p>
        </p:txBody>
      </p:sp>
    </p:spTree>
    <p:extLst>
      <p:ext uri="{BB962C8B-B14F-4D97-AF65-F5344CB8AC3E}">
        <p14:creationId xmlns:p14="http://schemas.microsoft.com/office/powerpoint/2010/main" val="7389902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DD0820D-ED4D-4825-BB86-D14E6CF22002}" type="slidenum">
              <a:rPr kumimoji="1" lang="ja-JP" altLang="en-US" smtClean="0"/>
              <a:t>7</a:t>
            </a:fld>
            <a:endParaRPr kumimoji="1" lang="ja-JP" altLang="en-US"/>
          </a:p>
        </p:txBody>
      </p:sp>
    </p:spTree>
    <p:extLst>
      <p:ext uri="{BB962C8B-B14F-4D97-AF65-F5344CB8AC3E}">
        <p14:creationId xmlns:p14="http://schemas.microsoft.com/office/powerpoint/2010/main" val="3922316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DD0820D-ED4D-4825-BB86-D14E6CF22002}" type="slidenum">
              <a:rPr kumimoji="1" lang="ja-JP" altLang="en-US" smtClean="0"/>
              <a:t>8</a:t>
            </a:fld>
            <a:endParaRPr kumimoji="1" lang="ja-JP" altLang="en-US"/>
          </a:p>
        </p:txBody>
      </p:sp>
    </p:spTree>
    <p:extLst>
      <p:ext uri="{BB962C8B-B14F-4D97-AF65-F5344CB8AC3E}">
        <p14:creationId xmlns:p14="http://schemas.microsoft.com/office/powerpoint/2010/main" val="1469580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8A3B6B-F3E7-415F-85FF-A9A3B258DA1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94A2134-20AC-416A-AE35-81E2BCE314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ECD289B-608A-4392-93DE-43CE69DE4399}"/>
              </a:ext>
            </a:extLst>
          </p:cNvPr>
          <p:cNvSpPr>
            <a:spLocks noGrp="1"/>
          </p:cNvSpPr>
          <p:nvPr>
            <p:ph type="dt" sz="half" idx="10"/>
          </p:nvPr>
        </p:nvSpPr>
        <p:spPr/>
        <p:txBody>
          <a:bodyPr/>
          <a:lstStyle/>
          <a:p>
            <a:fld id="{B46194F0-318A-4125-8B25-7046510342E8}" type="datetimeFigureOut">
              <a:rPr kumimoji="1" lang="ja-JP" altLang="en-US" smtClean="0"/>
              <a:t>2021/11/20</a:t>
            </a:fld>
            <a:endParaRPr kumimoji="1" lang="ja-JP" altLang="en-US"/>
          </a:p>
        </p:txBody>
      </p:sp>
      <p:sp>
        <p:nvSpPr>
          <p:cNvPr id="5" name="フッター プレースホルダー 4">
            <a:extLst>
              <a:ext uri="{FF2B5EF4-FFF2-40B4-BE49-F238E27FC236}">
                <a16:creationId xmlns:a16="http://schemas.microsoft.com/office/drawing/2014/main" id="{0ED8EBFC-6881-4011-9AA7-24E3EC9FB9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BE5FDA-A383-420E-971A-AFB20C4CC87F}"/>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3005432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EC5C21-0496-4B81-B3B5-35335BAE5D0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6DC0593-57A7-4573-A67B-46EA17F0C56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AFA457-FA0E-476C-8183-C400702B9C34}"/>
              </a:ext>
            </a:extLst>
          </p:cNvPr>
          <p:cNvSpPr>
            <a:spLocks noGrp="1"/>
          </p:cNvSpPr>
          <p:nvPr>
            <p:ph type="dt" sz="half" idx="10"/>
          </p:nvPr>
        </p:nvSpPr>
        <p:spPr/>
        <p:txBody>
          <a:bodyPr/>
          <a:lstStyle/>
          <a:p>
            <a:fld id="{B46194F0-318A-4125-8B25-7046510342E8}" type="datetimeFigureOut">
              <a:rPr kumimoji="1" lang="ja-JP" altLang="en-US" smtClean="0"/>
              <a:t>2021/11/20</a:t>
            </a:fld>
            <a:endParaRPr kumimoji="1" lang="ja-JP" altLang="en-US"/>
          </a:p>
        </p:txBody>
      </p:sp>
      <p:sp>
        <p:nvSpPr>
          <p:cNvPr id="5" name="フッター プレースホルダー 4">
            <a:extLst>
              <a:ext uri="{FF2B5EF4-FFF2-40B4-BE49-F238E27FC236}">
                <a16:creationId xmlns:a16="http://schemas.microsoft.com/office/drawing/2014/main" id="{8DAEE1A7-1977-45C3-9D35-0B07405493F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3F8DE7-FB20-4340-8329-75404948C79F}"/>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2175796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C6D32AE-A2AA-4186-91C6-6BA6DF57AE3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9DA7AD4-FEEE-4411-A494-C9C15FA239D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7AED63-91F0-4794-80C3-F8A54DFB0A6A}"/>
              </a:ext>
            </a:extLst>
          </p:cNvPr>
          <p:cNvSpPr>
            <a:spLocks noGrp="1"/>
          </p:cNvSpPr>
          <p:nvPr>
            <p:ph type="dt" sz="half" idx="10"/>
          </p:nvPr>
        </p:nvSpPr>
        <p:spPr/>
        <p:txBody>
          <a:bodyPr/>
          <a:lstStyle/>
          <a:p>
            <a:fld id="{B46194F0-318A-4125-8B25-7046510342E8}" type="datetimeFigureOut">
              <a:rPr kumimoji="1" lang="ja-JP" altLang="en-US" smtClean="0"/>
              <a:t>2021/11/20</a:t>
            </a:fld>
            <a:endParaRPr kumimoji="1" lang="ja-JP" altLang="en-US"/>
          </a:p>
        </p:txBody>
      </p:sp>
      <p:sp>
        <p:nvSpPr>
          <p:cNvPr id="5" name="フッター プレースホルダー 4">
            <a:extLst>
              <a:ext uri="{FF2B5EF4-FFF2-40B4-BE49-F238E27FC236}">
                <a16:creationId xmlns:a16="http://schemas.microsoft.com/office/drawing/2014/main" id="{7790F32C-3187-417E-8B4A-DA626E0DE9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2352C0-0FB1-44C2-A417-A13C6CD864C3}"/>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69737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137094-DC60-49E2-9208-5944CF4D26B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D4F6158-451C-4C4B-9820-C7114540B27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96BED7-7064-4793-985B-5A65418FACE3}"/>
              </a:ext>
            </a:extLst>
          </p:cNvPr>
          <p:cNvSpPr>
            <a:spLocks noGrp="1"/>
          </p:cNvSpPr>
          <p:nvPr>
            <p:ph type="dt" sz="half" idx="10"/>
          </p:nvPr>
        </p:nvSpPr>
        <p:spPr/>
        <p:txBody>
          <a:bodyPr/>
          <a:lstStyle/>
          <a:p>
            <a:fld id="{B46194F0-318A-4125-8B25-7046510342E8}" type="datetimeFigureOut">
              <a:rPr kumimoji="1" lang="ja-JP" altLang="en-US" smtClean="0"/>
              <a:t>2021/11/20</a:t>
            </a:fld>
            <a:endParaRPr kumimoji="1" lang="ja-JP" altLang="en-US"/>
          </a:p>
        </p:txBody>
      </p:sp>
      <p:sp>
        <p:nvSpPr>
          <p:cNvPr id="5" name="フッター プレースホルダー 4">
            <a:extLst>
              <a:ext uri="{FF2B5EF4-FFF2-40B4-BE49-F238E27FC236}">
                <a16:creationId xmlns:a16="http://schemas.microsoft.com/office/drawing/2014/main" id="{644C706A-D990-420C-9972-D45326E4CF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DFE164E-F33A-4D53-953F-CD626763118C}"/>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136709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E447D8-DD6E-4819-8F2F-7532C49D1E7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55F2C7F-5542-47FE-A67D-1638E22A5F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25F4BA2-CA1C-420B-AF07-10B9B8BCF317}"/>
              </a:ext>
            </a:extLst>
          </p:cNvPr>
          <p:cNvSpPr>
            <a:spLocks noGrp="1"/>
          </p:cNvSpPr>
          <p:nvPr>
            <p:ph type="dt" sz="half" idx="10"/>
          </p:nvPr>
        </p:nvSpPr>
        <p:spPr/>
        <p:txBody>
          <a:bodyPr/>
          <a:lstStyle/>
          <a:p>
            <a:fld id="{B46194F0-318A-4125-8B25-7046510342E8}" type="datetimeFigureOut">
              <a:rPr kumimoji="1" lang="ja-JP" altLang="en-US" smtClean="0"/>
              <a:t>2021/11/20</a:t>
            </a:fld>
            <a:endParaRPr kumimoji="1" lang="ja-JP" altLang="en-US"/>
          </a:p>
        </p:txBody>
      </p:sp>
      <p:sp>
        <p:nvSpPr>
          <p:cNvPr id="5" name="フッター プレースホルダー 4">
            <a:extLst>
              <a:ext uri="{FF2B5EF4-FFF2-40B4-BE49-F238E27FC236}">
                <a16:creationId xmlns:a16="http://schemas.microsoft.com/office/drawing/2014/main" id="{FC27A790-9C2F-4FAA-87FE-E78E0C72FDD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D96CC3-E0A0-42C1-A6F0-89EC4BF3E7E2}"/>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574610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73E8F6-9CDD-43D1-A613-21DFA3AEC0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AF27B76-43E4-47E8-9632-96B6CCDCAB1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F8D5E72-3229-4C73-8819-0D020A2559D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CFB2A11-FE01-44DB-8132-B886FB7E468C}"/>
              </a:ext>
            </a:extLst>
          </p:cNvPr>
          <p:cNvSpPr>
            <a:spLocks noGrp="1"/>
          </p:cNvSpPr>
          <p:nvPr>
            <p:ph type="dt" sz="half" idx="10"/>
          </p:nvPr>
        </p:nvSpPr>
        <p:spPr/>
        <p:txBody>
          <a:bodyPr/>
          <a:lstStyle/>
          <a:p>
            <a:fld id="{B46194F0-318A-4125-8B25-7046510342E8}" type="datetimeFigureOut">
              <a:rPr kumimoji="1" lang="ja-JP" altLang="en-US" smtClean="0"/>
              <a:t>2021/11/20</a:t>
            </a:fld>
            <a:endParaRPr kumimoji="1" lang="ja-JP" altLang="en-US"/>
          </a:p>
        </p:txBody>
      </p:sp>
      <p:sp>
        <p:nvSpPr>
          <p:cNvPr id="6" name="フッター プレースホルダー 5">
            <a:extLst>
              <a:ext uri="{FF2B5EF4-FFF2-40B4-BE49-F238E27FC236}">
                <a16:creationId xmlns:a16="http://schemas.microsoft.com/office/drawing/2014/main" id="{463C1138-3494-4B12-AFBD-1DB8EFA51AD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83C6209-7145-49E9-AB6E-5195E03FD367}"/>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512842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080087-A3CC-4252-A599-B8CF8675556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9325B4E-94F1-4238-90E1-58B517D1E2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29B6C85-BE68-45C1-8AF4-309D3ACD36B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E24177A-E42F-4C5E-B2D8-4E2CA9775E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59BAED1-04C2-4348-96F5-EEA95EF3D43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C445364-7575-43C4-BCCB-1B715AF72526}"/>
              </a:ext>
            </a:extLst>
          </p:cNvPr>
          <p:cNvSpPr>
            <a:spLocks noGrp="1"/>
          </p:cNvSpPr>
          <p:nvPr>
            <p:ph type="dt" sz="half" idx="10"/>
          </p:nvPr>
        </p:nvSpPr>
        <p:spPr/>
        <p:txBody>
          <a:bodyPr/>
          <a:lstStyle/>
          <a:p>
            <a:fld id="{B46194F0-318A-4125-8B25-7046510342E8}" type="datetimeFigureOut">
              <a:rPr kumimoji="1" lang="ja-JP" altLang="en-US" smtClean="0"/>
              <a:t>2021/11/20</a:t>
            </a:fld>
            <a:endParaRPr kumimoji="1" lang="ja-JP" altLang="en-US"/>
          </a:p>
        </p:txBody>
      </p:sp>
      <p:sp>
        <p:nvSpPr>
          <p:cNvPr id="8" name="フッター プレースホルダー 7">
            <a:extLst>
              <a:ext uri="{FF2B5EF4-FFF2-40B4-BE49-F238E27FC236}">
                <a16:creationId xmlns:a16="http://schemas.microsoft.com/office/drawing/2014/main" id="{3C6F9F9C-82A1-4D78-B397-C8A83425920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82D5368-A2A1-47D4-B606-1AD375D2E211}"/>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400218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30990E-2963-4E73-9784-17F68036718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2B115B-E0BB-4221-B0B9-996A976B13AE}"/>
              </a:ext>
            </a:extLst>
          </p:cNvPr>
          <p:cNvSpPr>
            <a:spLocks noGrp="1"/>
          </p:cNvSpPr>
          <p:nvPr>
            <p:ph type="dt" sz="half" idx="10"/>
          </p:nvPr>
        </p:nvSpPr>
        <p:spPr/>
        <p:txBody>
          <a:bodyPr/>
          <a:lstStyle/>
          <a:p>
            <a:fld id="{B46194F0-318A-4125-8B25-7046510342E8}" type="datetimeFigureOut">
              <a:rPr kumimoji="1" lang="ja-JP" altLang="en-US" smtClean="0"/>
              <a:t>2021/11/20</a:t>
            </a:fld>
            <a:endParaRPr kumimoji="1" lang="ja-JP" altLang="en-US"/>
          </a:p>
        </p:txBody>
      </p:sp>
      <p:sp>
        <p:nvSpPr>
          <p:cNvPr id="4" name="フッター プレースホルダー 3">
            <a:extLst>
              <a:ext uri="{FF2B5EF4-FFF2-40B4-BE49-F238E27FC236}">
                <a16:creationId xmlns:a16="http://schemas.microsoft.com/office/drawing/2014/main" id="{5870392D-8E37-4CE1-9304-2230B6EEFBE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2A4CF28-3EFF-48B6-B410-4D27D869A44A}"/>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4292955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E47E97B-BD4C-4E05-A2CB-055347DC7ADB}"/>
              </a:ext>
            </a:extLst>
          </p:cNvPr>
          <p:cNvSpPr>
            <a:spLocks noGrp="1"/>
          </p:cNvSpPr>
          <p:nvPr>
            <p:ph type="dt" sz="half" idx="10"/>
          </p:nvPr>
        </p:nvSpPr>
        <p:spPr/>
        <p:txBody>
          <a:bodyPr/>
          <a:lstStyle/>
          <a:p>
            <a:fld id="{B46194F0-318A-4125-8B25-7046510342E8}" type="datetimeFigureOut">
              <a:rPr kumimoji="1" lang="ja-JP" altLang="en-US" smtClean="0"/>
              <a:t>2021/11/20</a:t>
            </a:fld>
            <a:endParaRPr kumimoji="1" lang="ja-JP" altLang="en-US"/>
          </a:p>
        </p:txBody>
      </p:sp>
      <p:sp>
        <p:nvSpPr>
          <p:cNvPr id="3" name="フッター プレースホルダー 2">
            <a:extLst>
              <a:ext uri="{FF2B5EF4-FFF2-40B4-BE49-F238E27FC236}">
                <a16:creationId xmlns:a16="http://schemas.microsoft.com/office/drawing/2014/main" id="{FACF032C-E55A-4AC5-9146-0DFCDF60AD8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0733D8D-F0C7-4E5F-8438-DF710E5FC575}"/>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217787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2B7621-4D1A-48FE-BA77-7D93E948DAC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359B4D-37D1-4030-92F9-AE38DFF33B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020C584-6C5C-465A-B9C7-2EAECED09E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EB383AA-390E-4559-B45F-CD9F063F013F}"/>
              </a:ext>
            </a:extLst>
          </p:cNvPr>
          <p:cNvSpPr>
            <a:spLocks noGrp="1"/>
          </p:cNvSpPr>
          <p:nvPr>
            <p:ph type="dt" sz="half" idx="10"/>
          </p:nvPr>
        </p:nvSpPr>
        <p:spPr/>
        <p:txBody>
          <a:bodyPr/>
          <a:lstStyle/>
          <a:p>
            <a:fld id="{B46194F0-318A-4125-8B25-7046510342E8}" type="datetimeFigureOut">
              <a:rPr kumimoji="1" lang="ja-JP" altLang="en-US" smtClean="0"/>
              <a:t>2021/11/20</a:t>
            </a:fld>
            <a:endParaRPr kumimoji="1" lang="ja-JP" altLang="en-US"/>
          </a:p>
        </p:txBody>
      </p:sp>
      <p:sp>
        <p:nvSpPr>
          <p:cNvPr id="6" name="フッター プレースホルダー 5">
            <a:extLst>
              <a:ext uri="{FF2B5EF4-FFF2-40B4-BE49-F238E27FC236}">
                <a16:creationId xmlns:a16="http://schemas.microsoft.com/office/drawing/2014/main" id="{2908DDCC-7393-48E9-8637-71EEA003F1F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EA3139F-5A5C-4A00-A53A-A03E40740616}"/>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11109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DA4E61-43F9-41B5-9C54-44B43FB2817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5DB090D-6833-41DA-8F26-E501829DB3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CD903A5-7265-4B45-95FB-BD18B0F8C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7289655-17FA-484F-BB21-66BBE53C9193}"/>
              </a:ext>
            </a:extLst>
          </p:cNvPr>
          <p:cNvSpPr>
            <a:spLocks noGrp="1"/>
          </p:cNvSpPr>
          <p:nvPr>
            <p:ph type="dt" sz="half" idx="10"/>
          </p:nvPr>
        </p:nvSpPr>
        <p:spPr/>
        <p:txBody>
          <a:bodyPr/>
          <a:lstStyle/>
          <a:p>
            <a:fld id="{B46194F0-318A-4125-8B25-7046510342E8}" type="datetimeFigureOut">
              <a:rPr kumimoji="1" lang="ja-JP" altLang="en-US" smtClean="0"/>
              <a:t>2021/11/20</a:t>
            </a:fld>
            <a:endParaRPr kumimoji="1" lang="ja-JP" altLang="en-US"/>
          </a:p>
        </p:txBody>
      </p:sp>
      <p:sp>
        <p:nvSpPr>
          <p:cNvPr id="6" name="フッター プレースホルダー 5">
            <a:extLst>
              <a:ext uri="{FF2B5EF4-FFF2-40B4-BE49-F238E27FC236}">
                <a16:creationId xmlns:a16="http://schemas.microsoft.com/office/drawing/2014/main" id="{A751CA3A-64D3-424D-BC14-634B8D55BF5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4A45CF9-D6AF-4B43-B542-EA66FF867426}"/>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335816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D5CCE9C-B93F-4FD0-ACD3-5A35A72A2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FAB917F-CDE0-4585-A685-C81FDC371A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BABDF4-6316-4533-87F9-C2AEBDF061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194F0-318A-4125-8B25-7046510342E8}" type="datetimeFigureOut">
              <a:rPr kumimoji="1" lang="ja-JP" altLang="en-US" smtClean="0"/>
              <a:t>2021/11/20</a:t>
            </a:fld>
            <a:endParaRPr kumimoji="1" lang="ja-JP" altLang="en-US"/>
          </a:p>
        </p:txBody>
      </p:sp>
      <p:sp>
        <p:nvSpPr>
          <p:cNvPr id="5" name="フッター プレースホルダー 4">
            <a:extLst>
              <a:ext uri="{FF2B5EF4-FFF2-40B4-BE49-F238E27FC236}">
                <a16:creationId xmlns:a16="http://schemas.microsoft.com/office/drawing/2014/main" id="{E820F90C-6E56-4100-9BBC-D0859C1A5D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5160715-7F1D-4FD9-9489-9441C5D5C5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3899635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D50228-7220-4E06-83BB-56120169A6BD}"/>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saturation sat="216000"/>
                    </a14:imgEffect>
                  </a14:imgLayer>
                </a14:imgProps>
              </a:ext>
            </a:extLst>
          </a:blip>
          <a:srcRect b="15730"/>
          <a:stretch/>
        </p:blipFill>
        <p:spPr>
          <a:xfrm>
            <a:off x="0" y="-30145"/>
            <a:ext cx="12192000" cy="6858001"/>
          </a:xfrm>
          <a:prstGeom prst="rect">
            <a:avLst/>
          </a:prstGeom>
        </p:spPr>
      </p:pic>
      <p:sp>
        <p:nvSpPr>
          <p:cNvPr id="2" name="タイトル 1">
            <a:extLst>
              <a:ext uri="{FF2B5EF4-FFF2-40B4-BE49-F238E27FC236}">
                <a16:creationId xmlns:a16="http://schemas.microsoft.com/office/drawing/2014/main" id="{C9389F67-8F25-4B46-B23C-B6741598657A}"/>
              </a:ext>
            </a:extLst>
          </p:cNvPr>
          <p:cNvSpPr>
            <a:spLocks noGrp="1"/>
          </p:cNvSpPr>
          <p:nvPr>
            <p:ph type="ctrTitle"/>
          </p:nvPr>
        </p:nvSpPr>
        <p:spPr>
          <a:xfrm>
            <a:off x="1575466" y="1100103"/>
            <a:ext cx="5843228" cy="1371601"/>
          </a:xfrm>
        </p:spPr>
        <p:txBody>
          <a:bodyPr>
            <a:noAutofit/>
          </a:bodyPr>
          <a:lstStyle/>
          <a:p>
            <a:r>
              <a:rPr lang="ja-JP" altLang="en-US" sz="3600" b="1" i="0" dirty="0">
                <a:solidFill>
                  <a:srgbClr val="FF0000"/>
                </a:solidFill>
                <a:effectLst/>
                <a:latin typeface="ＭＳＰgothic"/>
                <a:ea typeface="Meiryo" panose="020B0604030504040204" pitchFamily="50" charset="-128"/>
              </a:rPr>
              <a:t>プログラムのしくみを学ぶ電子回路実験</a:t>
            </a:r>
            <a:endParaRPr kumimoji="1" lang="ja-JP" altLang="en-US" sz="3600" b="1" i="0" dirty="0">
              <a:solidFill>
                <a:srgbClr val="FF0000"/>
              </a:solidFill>
              <a:effectLst/>
              <a:latin typeface="HGP創英角ﾎﾟｯﾌﾟ体" panose="040B0A00000000000000" pitchFamily="50" charset="-128"/>
              <a:ea typeface="HGP創英角ﾎﾟｯﾌﾟ体" panose="040B0A00000000000000" pitchFamily="50" charset="-128"/>
            </a:endParaRPr>
          </a:p>
        </p:txBody>
      </p:sp>
      <p:sp>
        <p:nvSpPr>
          <p:cNvPr id="3" name="字幕 2">
            <a:extLst>
              <a:ext uri="{FF2B5EF4-FFF2-40B4-BE49-F238E27FC236}">
                <a16:creationId xmlns:a16="http://schemas.microsoft.com/office/drawing/2014/main" id="{6E1B902D-F32B-4C04-8FE6-36D808FAF52F}"/>
              </a:ext>
            </a:extLst>
          </p:cNvPr>
          <p:cNvSpPr>
            <a:spLocks noGrp="1"/>
          </p:cNvSpPr>
          <p:nvPr>
            <p:ph type="subTitle" idx="1"/>
          </p:nvPr>
        </p:nvSpPr>
        <p:spPr>
          <a:xfrm>
            <a:off x="492853" y="2514806"/>
            <a:ext cx="8217393" cy="432556"/>
          </a:xfrm>
        </p:spPr>
        <p:txBody>
          <a:bodyPr>
            <a:noAutofit/>
          </a:bodyPr>
          <a:lstStyle/>
          <a:p>
            <a:pPr>
              <a:tabLst>
                <a:tab pos="538163" algn="l"/>
              </a:tabLst>
            </a:pPr>
            <a:r>
              <a:rPr lang="ja-JP" altLang="en-US" sz="2800" b="1" dirty="0">
                <a:solidFill>
                  <a:srgbClr val="1D5CD9"/>
                </a:solidFill>
                <a:effectLst/>
                <a:ea typeface="メイリオ" panose="020B0604030504040204" pitchFamily="50" charset="-128"/>
                <a:cs typeface="Times New Roman" panose="02020603050405020304" pitchFamily="18" charset="0"/>
              </a:rPr>
              <a:t>第</a:t>
            </a:r>
            <a:r>
              <a:rPr lang="en-US" altLang="ja-JP" sz="2800" b="1" dirty="0">
                <a:solidFill>
                  <a:srgbClr val="1D5CD9"/>
                </a:solidFill>
                <a:effectLst/>
                <a:ea typeface="メイリオ" panose="020B0604030504040204" pitchFamily="50" charset="-128"/>
                <a:cs typeface="Times New Roman" panose="02020603050405020304" pitchFamily="18" charset="0"/>
              </a:rPr>
              <a:t>6</a:t>
            </a:r>
            <a:r>
              <a:rPr lang="ja-JP" altLang="en-US" sz="2800" b="1" dirty="0">
                <a:solidFill>
                  <a:srgbClr val="1D5CD9"/>
                </a:solidFill>
                <a:effectLst/>
                <a:ea typeface="メイリオ" panose="020B0604030504040204" pitchFamily="50" charset="-128"/>
                <a:cs typeface="Times New Roman" panose="02020603050405020304" pitchFamily="18" charset="0"/>
              </a:rPr>
              <a:t>回</a:t>
            </a:r>
            <a:r>
              <a:rPr lang="en-US" altLang="ja-JP" sz="2800" b="1" dirty="0">
                <a:solidFill>
                  <a:srgbClr val="1D5CD9"/>
                </a:solidFill>
                <a:effectLst/>
                <a:ea typeface="メイリオ" panose="020B0604030504040204" pitchFamily="50" charset="-128"/>
                <a:cs typeface="Times New Roman" panose="02020603050405020304" pitchFamily="18" charset="0"/>
              </a:rPr>
              <a:t>10</a:t>
            </a:r>
            <a:r>
              <a:rPr lang="ja-JP" altLang="en-US" sz="2800" b="1" dirty="0">
                <a:solidFill>
                  <a:srgbClr val="1D5CD9"/>
                </a:solidFill>
                <a:effectLst/>
                <a:ea typeface="メイリオ" panose="020B0604030504040204" pitchFamily="50" charset="-128"/>
                <a:cs typeface="Times New Roman" panose="02020603050405020304" pitchFamily="18" charset="0"/>
              </a:rPr>
              <a:t>月</a:t>
            </a:r>
            <a:r>
              <a:rPr lang="en-US" altLang="ja-JP" sz="2800" b="1" dirty="0">
                <a:solidFill>
                  <a:srgbClr val="1D5CD9"/>
                </a:solidFill>
                <a:effectLst/>
                <a:ea typeface="メイリオ" panose="020B0604030504040204" pitchFamily="50" charset="-128"/>
                <a:cs typeface="Times New Roman" panose="02020603050405020304" pitchFamily="18" charset="0"/>
              </a:rPr>
              <a:t>16</a:t>
            </a:r>
            <a:r>
              <a:rPr lang="ja-JP" altLang="en-US" sz="2800" b="1" dirty="0">
                <a:solidFill>
                  <a:srgbClr val="1D5CD9"/>
                </a:solidFill>
                <a:effectLst/>
                <a:ea typeface="メイリオ" panose="020B0604030504040204" pitchFamily="50" charset="-128"/>
                <a:cs typeface="Times New Roman" panose="02020603050405020304" pitchFamily="18" charset="0"/>
              </a:rPr>
              <a:t>日</a:t>
            </a:r>
            <a:r>
              <a:rPr lang="en-US" altLang="ja-JP" sz="2800" b="1" dirty="0">
                <a:solidFill>
                  <a:srgbClr val="1D5CD9"/>
                </a:solidFill>
                <a:effectLst/>
                <a:ea typeface="メイリオ" panose="020B0604030504040204" pitchFamily="50" charset="-128"/>
                <a:cs typeface="Times New Roman" panose="02020603050405020304" pitchFamily="18" charset="0"/>
              </a:rPr>
              <a:t>) </a:t>
            </a:r>
            <a:r>
              <a:rPr lang="ja-JP" altLang="en-US" sz="2800" b="1" dirty="0">
                <a:solidFill>
                  <a:srgbClr val="1D5CD9"/>
                </a:solidFill>
                <a:effectLst/>
                <a:ea typeface="メイリオ" panose="020B0604030504040204" pitchFamily="50" charset="-128"/>
                <a:cs typeface="Times New Roman" panose="02020603050405020304" pitchFamily="18" charset="0"/>
              </a:rPr>
              <a:t>プログラムを処理する装置の構成</a:t>
            </a:r>
            <a:endParaRPr kumimoji="1" lang="ja-JP" altLang="en-US" sz="2800" dirty="0">
              <a:solidFill>
                <a:srgbClr val="1D5CD9"/>
              </a:solidFill>
              <a:effectLst/>
              <a:latin typeface="HGP創英角ﾎﾟｯﾌﾟ体" panose="040B0A00000000000000" pitchFamily="50" charset="-128"/>
              <a:ea typeface="HGP創英角ﾎﾟｯﾌﾟ体" panose="040B0A00000000000000" pitchFamily="50" charset="-128"/>
            </a:endParaRPr>
          </a:p>
        </p:txBody>
      </p:sp>
      <p:sp>
        <p:nvSpPr>
          <p:cNvPr id="5" name="テキスト ボックス 4">
            <a:extLst>
              <a:ext uri="{FF2B5EF4-FFF2-40B4-BE49-F238E27FC236}">
                <a16:creationId xmlns:a16="http://schemas.microsoft.com/office/drawing/2014/main" id="{01F1ED4C-E29D-49C8-8294-0C213274464A}"/>
              </a:ext>
            </a:extLst>
          </p:cNvPr>
          <p:cNvSpPr txBox="1"/>
          <p:nvPr/>
        </p:nvSpPr>
        <p:spPr>
          <a:xfrm>
            <a:off x="234462" y="197845"/>
            <a:ext cx="7221416" cy="830997"/>
          </a:xfrm>
          <a:prstGeom prst="rect">
            <a:avLst/>
          </a:prstGeom>
          <a:noFill/>
        </p:spPr>
        <p:txBody>
          <a:bodyPr wrap="square" rtlCol="0">
            <a:spAutoFit/>
          </a:bodyPr>
          <a:lstStyle/>
          <a:p>
            <a:pPr algn="ctr"/>
            <a:r>
              <a:rPr lang="ja-JP" altLang="en-US" sz="2400" b="1" dirty="0"/>
              <a:t>仙台市青葉少年少女発明クラブ</a:t>
            </a:r>
            <a:endParaRPr lang="en-US" altLang="ja-JP" sz="2400" b="1" dirty="0"/>
          </a:p>
          <a:p>
            <a:pPr algn="ctr"/>
            <a:r>
              <a:rPr lang="ja-JP" altLang="en-US" sz="2400" b="1" dirty="0"/>
              <a:t>オンライン講座　　</a:t>
            </a:r>
          </a:p>
        </p:txBody>
      </p:sp>
      <p:sp>
        <p:nvSpPr>
          <p:cNvPr id="6" name="テキスト ボックス 5">
            <a:extLst>
              <a:ext uri="{FF2B5EF4-FFF2-40B4-BE49-F238E27FC236}">
                <a16:creationId xmlns:a16="http://schemas.microsoft.com/office/drawing/2014/main" id="{9C67338A-40EF-4012-9DBC-1D09205744B2}"/>
              </a:ext>
            </a:extLst>
          </p:cNvPr>
          <p:cNvSpPr txBox="1"/>
          <p:nvPr/>
        </p:nvSpPr>
        <p:spPr>
          <a:xfrm>
            <a:off x="2706487" y="5988144"/>
            <a:ext cx="2796623" cy="523220"/>
          </a:xfrm>
          <a:prstGeom prst="rect">
            <a:avLst/>
          </a:prstGeom>
          <a:noFill/>
        </p:spPr>
        <p:txBody>
          <a:bodyPr wrap="square" rtlCol="0">
            <a:spAutoFit/>
          </a:bodyPr>
          <a:lstStyle/>
          <a:p>
            <a:r>
              <a:rPr lang="en-US" altLang="ja-JP" sz="2800" dirty="0">
                <a:solidFill>
                  <a:schemeClr val="bg1"/>
                </a:solidFill>
              </a:rPr>
              <a:t>2021</a:t>
            </a:r>
            <a:r>
              <a:rPr lang="ja-JP" altLang="en-US" sz="2800" dirty="0">
                <a:solidFill>
                  <a:schemeClr val="bg1"/>
                </a:solidFill>
              </a:rPr>
              <a:t>年</a:t>
            </a:r>
            <a:r>
              <a:rPr lang="en-US" altLang="ja-JP" sz="2800" dirty="0">
                <a:solidFill>
                  <a:schemeClr val="bg1"/>
                </a:solidFill>
              </a:rPr>
              <a:t>6</a:t>
            </a:r>
            <a:r>
              <a:rPr lang="ja-JP" altLang="en-US" sz="2800" dirty="0">
                <a:solidFill>
                  <a:schemeClr val="bg1"/>
                </a:solidFill>
              </a:rPr>
              <a:t>月</a:t>
            </a:r>
            <a:r>
              <a:rPr lang="en-US" altLang="ja-JP" sz="2800" dirty="0">
                <a:solidFill>
                  <a:schemeClr val="bg1"/>
                </a:solidFill>
              </a:rPr>
              <a:t>19</a:t>
            </a:r>
            <a:r>
              <a:rPr lang="ja-JP" altLang="en-US" sz="2800" dirty="0">
                <a:solidFill>
                  <a:schemeClr val="bg1"/>
                </a:solidFill>
              </a:rPr>
              <a:t>日</a:t>
            </a:r>
            <a:endParaRPr lang="en-US" altLang="ja-JP" sz="2800" dirty="0">
              <a:solidFill>
                <a:schemeClr val="bg1"/>
              </a:solidFill>
            </a:endParaRPr>
          </a:p>
        </p:txBody>
      </p:sp>
      <p:sp>
        <p:nvSpPr>
          <p:cNvPr id="7" name="テキスト ボックス 6">
            <a:extLst>
              <a:ext uri="{FF2B5EF4-FFF2-40B4-BE49-F238E27FC236}">
                <a16:creationId xmlns:a16="http://schemas.microsoft.com/office/drawing/2014/main" id="{170C352E-8A03-44FD-83F6-B1BE239AFF4C}"/>
              </a:ext>
            </a:extLst>
          </p:cNvPr>
          <p:cNvSpPr txBox="1"/>
          <p:nvPr/>
        </p:nvSpPr>
        <p:spPr>
          <a:xfrm>
            <a:off x="492853" y="3210883"/>
            <a:ext cx="8217393" cy="3139321"/>
          </a:xfrm>
          <a:prstGeom prst="rect">
            <a:avLst/>
          </a:prstGeom>
          <a:noFill/>
        </p:spPr>
        <p:txBody>
          <a:bodyPr wrap="square" rtlCol="0">
            <a:spAutoFit/>
          </a:bodyPr>
          <a:lstStyle/>
          <a:p>
            <a:pPr algn="just"/>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プログラムでは命令の順序に従って処理されるように、順序に従ってそれぞれの命令に番号を付けて、プログラムカウンタによって動作のタイミングを制御します。</a:t>
            </a:r>
          </a:p>
          <a:p>
            <a:pPr algn="just"/>
            <a:r>
              <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266700" algn="just"/>
            <a:r>
              <a:rPr lang="en-US" altLang="ja-JP" sz="1800" kern="100" dirty="0">
                <a:solidFill>
                  <a:srgbClr val="000000"/>
                </a:solidFill>
                <a:effectLst/>
                <a:latin typeface="メイリオ" panose="020B0604030504040204" pitchFamily="50" charset="-128"/>
                <a:ea typeface="游明朝" panose="02020400000000000000" pitchFamily="18" charset="-128"/>
                <a:cs typeface="Times New Roman" panose="02020603050405020304" pitchFamily="18" charset="0"/>
              </a:rPr>
              <a:t>6</a:t>
            </a:r>
            <a:r>
              <a:rPr lang="ja-JP" altLang="ja-JP" sz="1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.１ </a:t>
            </a:r>
            <a:r>
              <a:rPr lang="ja-JP" altLang="ja-JP" sz="1800" kern="100" spc="-4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アドレス</a:t>
            </a:r>
            <a:r>
              <a:rPr lang="ja-JP" altLang="ja-JP" sz="1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を用いるデータの転送方法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266700" algn="just"/>
            <a:r>
              <a:rPr lang="en-US" altLang="ja-JP" sz="1800" kern="100" dirty="0">
                <a:effectLst/>
                <a:latin typeface="メイリオ" panose="020B0604030504040204" pitchFamily="50" charset="-128"/>
                <a:ea typeface="游明朝" panose="02020400000000000000" pitchFamily="18" charset="-128"/>
                <a:cs typeface="Times New Roman" panose="02020603050405020304" pitchFamily="18" charset="0"/>
              </a:rPr>
              <a:t>6</a:t>
            </a:r>
            <a:r>
              <a:rPr lang="ja-JP" altLang="ja-JP" sz="1800" kern="100" dirty="0">
                <a:effectLst/>
                <a:latin typeface="游明朝" panose="02020400000000000000" pitchFamily="18" charset="-128"/>
                <a:ea typeface="メイリオ" panose="020B0604030504040204" pitchFamily="50" charset="-128"/>
                <a:cs typeface="Times New Roman" panose="02020603050405020304" pitchFamily="18" charset="0"/>
              </a:rPr>
              <a:t>.２ </a:t>
            </a:r>
            <a:r>
              <a:rPr lang="ja-JP" altLang="ja-JP" sz="1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中央処理装置で</a:t>
            </a:r>
            <a:r>
              <a:rPr lang="ja-JP" altLang="en-US" sz="1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操作されるマシンサイクルの動作</a:t>
            </a:r>
            <a:r>
              <a:rPr lang="ja-JP" altLang="ja-JP" sz="1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266700" algn="just"/>
            <a:r>
              <a:rPr lang="en-US" altLang="ja-JP" sz="1800" kern="100" dirty="0">
                <a:solidFill>
                  <a:srgbClr val="000000"/>
                </a:solidFill>
                <a:effectLst/>
                <a:latin typeface="メイリオ" panose="020B0604030504040204" pitchFamily="50" charset="-128"/>
                <a:ea typeface="游明朝" panose="02020400000000000000" pitchFamily="18" charset="-128"/>
                <a:cs typeface="Times New Roman" panose="02020603050405020304" pitchFamily="18" charset="0"/>
              </a:rPr>
              <a:t>6.</a:t>
            </a:r>
            <a:r>
              <a:rPr lang="ja-JP" altLang="ja-JP" sz="1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３ </a:t>
            </a:r>
            <a:r>
              <a:rPr lang="ja-JP" altLang="ja-JP" sz="1800" kern="100" spc="-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アッセンブリ</a:t>
            </a:r>
            <a:r>
              <a:rPr lang="ja-JP" altLang="ja-JP" sz="1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言語の</a:t>
            </a:r>
            <a:r>
              <a:rPr lang="ja-JP" altLang="ja-JP" sz="1800" kern="100" spc="-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プログラム</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266700" algn="just"/>
            <a:r>
              <a:rPr lang="en-US" altLang="ja-JP" sz="1800" kern="100" dirty="0">
                <a:solidFill>
                  <a:srgbClr val="000000"/>
                </a:solidFill>
                <a:effectLst/>
                <a:latin typeface="メイリオ" panose="020B0604030504040204" pitchFamily="50" charset="-128"/>
                <a:ea typeface="游明朝" panose="02020400000000000000" pitchFamily="18" charset="-128"/>
                <a:cs typeface="Times New Roman" panose="02020603050405020304" pitchFamily="18" charset="0"/>
              </a:rPr>
              <a:t>6.</a:t>
            </a:r>
            <a:r>
              <a:rPr lang="ja-JP" altLang="ja-JP" sz="1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４ c-言語の</a:t>
            </a:r>
            <a:r>
              <a:rPr lang="ja-JP" altLang="ja-JP" sz="1800" kern="100" spc="-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プログラム</a:t>
            </a:r>
            <a:r>
              <a:rPr lang="ja-JP" altLang="ja-JP" sz="1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266700" algn="just"/>
            <a:r>
              <a:rPr lang="ja-JP" altLang="ja-JP" sz="1800" kern="100" dirty="0">
                <a:effectLst/>
                <a:latin typeface="游明朝" panose="02020400000000000000" pitchFamily="18" charset="-128"/>
                <a:ea typeface="メイリオ" panose="020B0604030504040204" pitchFamily="50" charset="-128"/>
                <a:cs typeface="Times New Roman" panose="02020603050405020304" pitchFamily="18" charset="0"/>
              </a:rPr>
              <a:t>6.5 </a:t>
            </a:r>
            <a:r>
              <a:rPr lang="ja-JP" altLang="ja-JP" sz="1800" kern="100" spc="-4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繰り返される動作のプログラム</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266700" algn="just"/>
            <a:r>
              <a:rPr lang="ja-JP" altLang="ja-JP" sz="1800" kern="100" dirty="0">
                <a:effectLst/>
                <a:latin typeface="游明朝" panose="02020400000000000000" pitchFamily="18" charset="-128"/>
                <a:ea typeface="メイリオ" panose="020B0604030504040204" pitchFamily="50" charset="-128"/>
                <a:cs typeface="Times New Roman" panose="02020603050405020304" pitchFamily="18" charset="0"/>
              </a:rPr>
              <a:t>6.6 サブルーチンの階層構造</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266700" algn="just"/>
            <a:r>
              <a:rPr lang="ja-JP" altLang="ja-JP" sz="1800" kern="100" dirty="0">
                <a:effectLst/>
                <a:latin typeface="游明朝" panose="02020400000000000000" pitchFamily="18" charset="-128"/>
                <a:ea typeface="メイリオ" panose="020B0604030504040204" pitchFamily="50" charset="-128"/>
                <a:cs typeface="Times New Roman" panose="02020603050405020304" pitchFamily="18" charset="0"/>
              </a:rPr>
              <a:t>6.7</a:t>
            </a:r>
            <a:r>
              <a:rPr lang="ja-JP" altLang="ja-JP" sz="1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 まとめ</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81582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8539F16E-8EE0-4732-89B2-9B68138CED30}"/>
              </a:ext>
            </a:extLst>
          </p:cNvPr>
          <p:cNvSpPr>
            <a:spLocks noChangeArrowheads="1"/>
          </p:cNvSpPr>
          <p:nvPr/>
        </p:nvSpPr>
        <p:spPr bwMode="auto">
          <a:xfrm>
            <a:off x="6197600" y="2291981"/>
            <a:ext cx="5542845" cy="34773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33350" algn="just"/>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ここでは、繰り返しの数を記憶するメモリの場所を</a:t>
            </a:r>
            <a:r>
              <a:rPr lang="en-US"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70 </a:t>
            </a:r>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番地</a:t>
            </a:r>
            <a:r>
              <a:rPr lang="en-US"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V[70]</a:t>
            </a:r>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として初期を設定し、データを動作の終わりに</a:t>
            </a:r>
            <a:r>
              <a:rPr lang="en-US"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70</a:t>
            </a:r>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番地のメモリの数値を１減算する処理をして、その結果の数値が</a:t>
            </a:r>
            <a:r>
              <a:rPr lang="en-US"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0</a:t>
            </a:r>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になるまでループさせています。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33350" algn="just"/>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ループするプログラムにおいては分岐やジャンプ命令があるので、メモリのアドレスを改めて指定する必要があります。そこで、アドレスを処理するためにメモリ（レジスタ）が必要となります。プログラム内蔵方式を実現する回路のしくみから、繰り返し動作のプログラムが図</a:t>
            </a:r>
            <a:r>
              <a:rPr lang="en-US"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36</a:t>
            </a:r>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示すようになることが理解できます。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 name="Rectangle 5">
            <a:extLst>
              <a:ext uri="{FF2B5EF4-FFF2-40B4-BE49-F238E27FC236}">
                <a16:creationId xmlns:a16="http://schemas.microsoft.com/office/drawing/2014/main" id="{47C206C1-D596-40FE-BCB1-2C010C23B7C5}"/>
              </a:ext>
            </a:extLst>
          </p:cNvPr>
          <p:cNvSpPr>
            <a:spLocks noChangeArrowheads="1"/>
          </p:cNvSpPr>
          <p:nvPr/>
        </p:nvSpPr>
        <p:spPr bwMode="auto">
          <a:xfrm>
            <a:off x="2273209" y="576187"/>
            <a:ext cx="58865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a:r>
              <a:rPr lang="ja-JP" altLang="ja-JP" sz="2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6. 5 </a:t>
            </a:r>
            <a:r>
              <a:rPr lang="ja-JP" altLang="ja-JP" sz="2800" kern="100" spc="-4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繰り返される動作のプログラム </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F5187C36-5119-4357-8BFD-C4895B49BDBF}"/>
              </a:ext>
            </a:extLst>
          </p:cNvPr>
          <p:cNvSpPr txBox="1"/>
          <p:nvPr/>
        </p:nvSpPr>
        <p:spPr>
          <a:xfrm>
            <a:off x="1072953" y="5580988"/>
            <a:ext cx="4259919" cy="369332"/>
          </a:xfrm>
          <a:prstGeom prst="rect">
            <a:avLst/>
          </a:prstGeom>
          <a:noFill/>
        </p:spPr>
        <p:txBody>
          <a:bodyPr wrap="square" rtlCol="0">
            <a:spAutoFit/>
          </a:bodyPr>
          <a:lstStyle/>
          <a:p>
            <a:r>
              <a:rPr lang="ja-JP" altLang="ja-JP" sz="1800" b="1" spc="-2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lang="en-US" altLang="ja-JP" sz="1800" b="1" spc="-20" dirty="0">
                <a:solidFill>
                  <a:srgbClr val="000000"/>
                </a:solidFill>
                <a:effectLst/>
                <a:latin typeface="メイリオ" panose="020B0604030504040204" pitchFamily="50" charset="-128"/>
                <a:ea typeface="メイリオ" panose="020B0604030504040204" pitchFamily="50" charset="-128"/>
              </a:rPr>
              <a:t>47 </a:t>
            </a:r>
            <a:r>
              <a:rPr lang="ja-JP" altLang="ja-JP" sz="1800" b="1" spc="-2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繰り返される動作のプログラム　</a:t>
            </a:r>
            <a:endParaRPr kumimoji="1" lang="ja-JP" altLang="en-US" b="1" dirty="0">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FDC0E0BD-A01C-4362-BFED-D61561B5A57C}"/>
              </a:ext>
            </a:extLst>
          </p:cNvPr>
          <p:cNvPicPr/>
          <p:nvPr/>
        </p:nvPicPr>
        <p:blipFill>
          <a:blip r:embed="rId2">
            <a:extLst>
              <a:ext uri="{28A0092B-C50C-407E-A947-70E740481C1C}">
                <a14:useLocalDpi xmlns:a14="http://schemas.microsoft.com/office/drawing/2010/main" val="0"/>
              </a:ext>
            </a:extLst>
          </a:blip>
          <a:stretch>
            <a:fillRect/>
          </a:stretch>
        </p:blipFill>
        <p:spPr>
          <a:xfrm>
            <a:off x="618266" y="2438476"/>
            <a:ext cx="5251956" cy="3022424"/>
          </a:xfrm>
          <a:prstGeom prst="rect">
            <a:avLst/>
          </a:prstGeom>
        </p:spPr>
      </p:pic>
      <p:sp>
        <p:nvSpPr>
          <p:cNvPr id="9" name="テキスト ボックス 8">
            <a:extLst>
              <a:ext uri="{FF2B5EF4-FFF2-40B4-BE49-F238E27FC236}">
                <a16:creationId xmlns:a16="http://schemas.microsoft.com/office/drawing/2014/main" id="{603A3BC9-709B-4956-8946-183EE0FA2DD2}"/>
              </a:ext>
            </a:extLst>
          </p:cNvPr>
          <p:cNvSpPr txBox="1"/>
          <p:nvPr/>
        </p:nvSpPr>
        <p:spPr>
          <a:xfrm>
            <a:off x="873386" y="1579724"/>
            <a:ext cx="10167147" cy="369332"/>
          </a:xfrm>
          <a:prstGeom prst="rect">
            <a:avLst/>
          </a:prstGeom>
          <a:noFill/>
        </p:spPr>
        <p:txBody>
          <a:bodyPr wrap="square" rtlCol="0">
            <a:spAutoFit/>
          </a:bodyPr>
          <a:lstStyle/>
          <a:p>
            <a:r>
              <a:rPr lang="ja-JP" altLang="ja-JP" sz="18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図</a:t>
            </a:r>
            <a:r>
              <a:rPr lang="en-US" altLang="ja-JP" sz="1800" dirty="0">
                <a:solidFill>
                  <a:srgbClr val="000000"/>
                </a:solidFill>
                <a:effectLst/>
                <a:latin typeface="Times New Roman" panose="02020603050405020304" pitchFamily="18" charset="0"/>
                <a:ea typeface="ＭＳ 明朝" panose="02020609040205080304" pitchFamily="17" charset="-128"/>
              </a:rPr>
              <a:t>41 </a:t>
            </a:r>
            <a:r>
              <a:rPr lang="ja-JP" altLang="ja-JP" sz="18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に、</a:t>
            </a:r>
            <a:r>
              <a:rPr lang="en-US" altLang="ja-JP" sz="1800" dirty="0">
                <a:solidFill>
                  <a:srgbClr val="000000"/>
                </a:solidFill>
                <a:effectLst/>
                <a:latin typeface="Times New Roman" panose="02020603050405020304" pitchFamily="18" charset="0"/>
                <a:ea typeface="ＭＳ 明朝" panose="02020609040205080304" pitchFamily="17" charset="-128"/>
              </a:rPr>
              <a:t>4</a:t>
            </a:r>
            <a:r>
              <a:rPr lang="ja-JP" altLang="ja-JP" sz="18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回の繰り返される動作と</a:t>
            </a:r>
            <a:r>
              <a:rPr lang="en-US" altLang="ja-JP" sz="1800" dirty="0">
                <a:solidFill>
                  <a:srgbClr val="000000"/>
                </a:solidFill>
                <a:effectLst/>
                <a:latin typeface="Times New Roman" panose="02020603050405020304" pitchFamily="18" charset="0"/>
                <a:ea typeface="ＭＳ 明朝" panose="02020609040205080304" pitchFamily="17" charset="-128"/>
              </a:rPr>
              <a:t>3</a:t>
            </a:r>
            <a:r>
              <a:rPr lang="ja-JP" altLang="ja-JP" sz="18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回の繰り返される別の動作を行うプログラムを示しています。</a:t>
            </a:r>
            <a:endParaRPr kumimoji="1"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49845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F9DE89A-221C-4A90-823B-C02F7504BBF4}"/>
              </a:ext>
            </a:extLst>
          </p:cNvPr>
          <p:cNvSpPr txBox="1"/>
          <p:nvPr/>
        </p:nvSpPr>
        <p:spPr>
          <a:xfrm>
            <a:off x="515164" y="3811781"/>
            <a:ext cx="11161672" cy="2862322"/>
          </a:xfrm>
          <a:prstGeom prst="rect">
            <a:avLst/>
          </a:prstGeom>
          <a:noFill/>
        </p:spPr>
        <p:txBody>
          <a:bodyPr wrap="square">
            <a:spAutoFit/>
          </a:bodyPr>
          <a:lstStyle/>
          <a:p>
            <a:pPr indent="133350" algn="just"/>
            <a:r>
              <a:rPr lang="ja-JP"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サブルーチンを呼び出して情報を処理して元に戻る「コール アンド リターンシステム」によってプログラムを共用できます。すなわち、上位のプログラムで下位のプログラムをプログラムの名前（表象）をタグとして扱います。階層構造のファイルでは下層のファイルをファイル名で代表させて、上層の階層のファイルで構成要素のファイル名を示します。実行するプログラムは最も低い階層のプログラムです。階層構造では上位の階層で情報圧縮してい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33350" algn="just"/>
            <a:r>
              <a:rPr lang="ja-JP"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文章が単語を要素としています。言語の表現では情報圧縮が行われています。その人間の言語活動には大脳の連合野が関与しています。表象で情報を処理する方法は行動の制御も言語の表現も同じです。しかし、言語活動の時間の進行は行動の制御の活動の時間進行とは相違してい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lang="ja-JP" altLang="en-US"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20AA5B33-29A1-4283-85D0-0A59172C2B65}"/>
              </a:ext>
            </a:extLst>
          </p:cNvPr>
          <p:cNvSpPr txBox="1"/>
          <p:nvPr/>
        </p:nvSpPr>
        <p:spPr>
          <a:xfrm>
            <a:off x="2393243" y="3244334"/>
            <a:ext cx="5080001" cy="369332"/>
          </a:xfrm>
          <a:prstGeom prst="rect">
            <a:avLst/>
          </a:prstGeom>
          <a:noFill/>
        </p:spPr>
        <p:txBody>
          <a:bodyPr wrap="square" rtlCol="0">
            <a:spAutoFit/>
          </a:bodyPr>
          <a:lstStyle/>
          <a:p>
            <a:pPr algn="just"/>
            <a:r>
              <a:rPr lang="ja-JP" altLang="ja-JP" sz="1800" b="1"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図</a:t>
            </a:r>
            <a:r>
              <a:rPr lang="ja-JP" altLang="ja-JP" sz="1800" b="1" kern="100" dirty="0">
                <a:solidFill>
                  <a:srgbClr val="000000"/>
                </a:solidFill>
                <a:effectLst/>
                <a:latin typeface="游明朝" panose="02020400000000000000" pitchFamily="18" charset="-128"/>
                <a:ea typeface="Times New Roman" panose="02020603050405020304" pitchFamily="18" charset="0"/>
                <a:cs typeface="Times New Roman" panose="02020603050405020304" pitchFamily="18" charset="0"/>
              </a:rPr>
              <a:t>4</a:t>
            </a:r>
            <a:r>
              <a:rPr lang="en-US" altLang="ja-JP" sz="1800" b="1" kern="100" dirty="0">
                <a:solidFill>
                  <a:srgbClr val="000000"/>
                </a:solidFill>
                <a:effectLst/>
                <a:latin typeface="游明朝" panose="02020400000000000000" pitchFamily="18" charset="-128"/>
                <a:ea typeface="Times New Roman" panose="02020603050405020304" pitchFamily="18" charset="0"/>
                <a:cs typeface="Times New Roman" panose="02020603050405020304" pitchFamily="18" charset="0"/>
              </a:rPr>
              <a:t>8</a:t>
            </a:r>
            <a:r>
              <a:rPr lang="ja-JP" altLang="ja-JP" sz="1800" b="1" kern="100" dirty="0">
                <a:solidFill>
                  <a:srgbClr val="000000"/>
                </a:solidFill>
                <a:effectLst/>
                <a:latin typeface="游明朝" panose="02020400000000000000" pitchFamily="18" charset="-128"/>
                <a:ea typeface="Times New Roman" panose="02020603050405020304" pitchFamily="18" charset="0"/>
                <a:cs typeface="Times New Roman" panose="02020603050405020304" pitchFamily="18" charset="0"/>
              </a:rPr>
              <a:t> </a:t>
            </a:r>
            <a:r>
              <a:rPr lang="ja-JP" altLang="ja-JP" sz="1800" b="1"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サブルーチンのファイル名の階層構造</a:t>
            </a:r>
            <a:endPar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BB8202EB-E9C0-442E-8E1E-0C927B5735A6}"/>
              </a:ext>
            </a:extLst>
          </p:cNvPr>
          <p:cNvSpPr txBox="1"/>
          <p:nvPr/>
        </p:nvSpPr>
        <p:spPr>
          <a:xfrm>
            <a:off x="2227385" y="407579"/>
            <a:ext cx="9964615" cy="523220"/>
          </a:xfrm>
          <a:prstGeom prst="rect">
            <a:avLst/>
          </a:prstGeom>
          <a:noFill/>
        </p:spPr>
        <p:txBody>
          <a:bodyPr wrap="square" rtlCol="0">
            <a:spAutoFit/>
          </a:bodyPr>
          <a:lstStyle/>
          <a:p>
            <a:pPr algn="just"/>
            <a:r>
              <a:rPr lang="en-US" altLang="ja-JP" sz="2800" kern="100" dirty="0">
                <a:solidFill>
                  <a:srgbClr val="000000"/>
                </a:solidFill>
                <a:effectLst/>
                <a:latin typeface="メイリオ" panose="020B0604030504040204" pitchFamily="50" charset="-128"/>
                <a:ea typeface="游明朝" panose="02020400000000000000" pitchFamily="18" charset="-128"/>
                <a:cs typeface="Times New Roman" panose="02020603050405020304" pitchFamily="18" charset="0"/>
              </a:rPr>
              <a:t>6.6 </a:t>
            </a:r>
            <a:r>
              <a:rPr lang="ja-JP" altLang="ja-JP" sz="2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サブルーチンの階層構造</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6" name="図 5">
            <a:extLst>
              <a:ext uri="{FF2B5EF4-FFF2-40B4-BE49-F238E27FC236}">
                <a16:creationId xmlns:a16="http://schemas.microsoft.com/office/drawing/2014/main" id="{D4B0DF02-DF10-4855-97B6-2871461639DA}"/>
              </a:ext>
            </a:extLst>
          </p:cNvPr>
          <p:cNvPicPr/>
          <p:nvPr/>
        </p:nvPicPr>
        <p:blipFill>
          <a:blip r:embed="rId2">
            <a:extLst>
              <a:ext uri="{28A0092B-C50C-407E-A947-70E740481C1C}">
                <a14:useLocalDpi xmlns:a14="http://schemas.microsoft.com/office/drawing/2010/main" val="0"/>
              </a:ext>
            </a:extLst>
          </a:blip>
          <a:stretch>
            <a:fillRect/>
          </a:stretch>
        </p:blipFill>
        <p:spPr>
          <a:xfrm>
            <a:off x="2785316" y="1655709"/>
            <a:ext cx="3717084" cy="1470604"/>
          </a:xfrm>
          <a:prstGeom prst="rect">
            <a:avLst/>
          </a:prstGeom>
        </p:spPr>
      </p:pic>
      <p:sp>
        <p:nvSpPr>
          <p:cNvPr id="2" name="テキスト ボックス 1">
            <a:extLst>
              <a:ext uri="{FF2B5EF4-FFF2-40B4-BE49-F238E27FC236}">
                <a16:creationId xmlns:a16="http://schemas.microsoft.com/office/drawing/2014/main" id="{8959F414-4558-475E-A87E-2BAE02201834}"/>
              </a:ext>
            </a:extLst>
          </p:cNvPr>
          <p:cNvSpPr txBox="1"/>
          <p:nvPr/>
        </p:nvSpPr>
        <p:spPr>
          <a:xfrm>
            <a:off x="1332090" y="1088262"/>
            <a:ext cx="8370275" cy="369332"/>
          </a:xfrm>
          <a:prstGeom prst="rect">
            <a:avLst/>
          </a:prstGeom>
          <a:noFill/>
        </p:spPr>
        <p:txBody>
          <a:bodyPr wrap="square" rtlCol="0">
            <a:spAutoFit/>
          </a:bodyPr>
          <a:lstStyle/>
          <a:p>
            <a:r>
              <a:rPr lang="ja-JP"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メインのプログラムからサブルーチンを呼び出すしくみを図42 に示します。</a:t>
            </a:r>
            <a:endParaRPr kumimoji="1" lang="ja-JP" altLang="en-US" dirty="0"/>
          </a:p>
        </p:txBody>
      </p:sp>
    </p:spTree>
    <p:extLst>
      <p:ext uri="{BB962C8B-B14F-4D97-AF65-F5344CB8AC3E}">
        <p14:creationId xmlns:p14="http://schemas.microsoft.com/office/powerpoint/2010/main" val="4168334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4F5F217-75B3-4615-A4EF-1FB120997207}"/>
              </a:ext>
            </a:extLst>
          </p:cNvPr>
          <p:cNvSpPr>
            <a:spLocks noChangeArrowheads="1"/>
          </p:cNvSpPr>
          <p:nvPr/>
        </p:nvSpPr>
        <p:spPr bwMode="auto">
          <a:xfrm>
            <a:off x="0" y="0"/>
            <a:ext cx="19083312" cy="114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3" name="Rectangle 3">
            <a:extLst>
              <a:ext uri="{FF2B5EF4-FFF2-40B4-BE49-F238E27FC236}">
                <a16:creationId xmlns:a16="http://schemas.microsoft.com/office/drawing/2014/main" id="{6283F2DD-9324-4365-A828-0E09A39CFAFB}"/>
              </a:ext>
            </a:extLst>
          </p:cNvPr>
          <p:cNvSpPr>
            <a:spLocks noChangeArrowheads="1"/>
          </p:cNvSpPr>
          <p:nvPr/>
        </p:nvSpPr>
        <p:spPr bwMode="auto">
          <a:xfrm>
            <a:off x="3267897" y="667370"/>
            <a:ext cx="245354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533400"/>
            <a:b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br>
            <a:r>
              <a:rPr lang="en-US" altLang="ja-JP" sz="2800" kern="100" dirty="0">
                <a:effectLst/>
                <a:latin typeface="メイリオ" panose="020B0604030504040204" pitchFamily="50" charset="-128"/>
                <a:ea typeface="游明朝" panose="02020400000000000000" pitchFamily="18" charset="-128"/>
                <a:cs typeface="Times New Roman" panose="02020603050405020304" pitchFamily="18" charset="0"/>
              </a:rPr>
              <a:t>6.7 </a:t>
            </a:r>
            <a:r>
              <a:rPr lang="ja-JP" altLang="ja-JP" sz="2800" kern="100" dirty="0">
                <a:effectLst/>
                <a:latin typeface="游明朝" panose="02020400000000000000" pitchFamily="18" charset="-128"/>
                <a:ea typeface="メイリオ" panose="020B0604030504040204" pitchFamily="50" charset="-128"/>
                <a:cs typeface="Times New Roman" panose="02020603050405020304" pitchFamily="18" charset="0"/>
              </a:rPr>
              <a:t>まとめ</a:t>
            </a:r>
            <a:endParaRPr kumimoji="0" lang="ja-JP" altLang="en-US" sz="28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4" name="Rectangle 2">
            <a:extLst>
              <a:ext uri="{FF2B5EF4-FFF2-40B4-BE49-F238E27FC236}">
                <a16:creationId xmlns:a16="http://schemas.microsoft.com/office/drawing/2014/main" id="{F99F8852-3521-482E-AE09-79BD16D01D50}"/>
              </a:ext>
            </a:extLst>
          </p:cNvPr>
          <p:cNvSpPr>
            <a:spLocks noChangeArrowheads="1"/>
          </p:cNvSpPr>
          <p:nvPr/>
        </p:nvSpPr>
        <p:spPr bwMode="auto">
          <a:xfrm>
            <a:off x="1277206" y="100592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Rectangle 3">
            <a:extLst>
              <a:ext uri="{FF2B5EF4-FFF2-40B4-BE49-F238E27FC236}">
                <a16:creationId xmlns:a16="http://schemas.microsoft.com/office/drawing/2014/main" id="{09C71636-C30A-4444-BF80-6D8026B1AD59}"/>
              </a:ext>
            </a:extLst>
          </p:cNvPr>
          <p:cNvSpPr>
            <a:spLocks noChangeArrowheads="1"/>
          </p:cNvSpPr>
          <p:nvPr/>
        </p:nvSpPr>
        <p:spPr bwMode="auto">
          <a:xfrm>
            <a:off x="1062534" y="1585221"/>
            <a:ext cx="9829706" cy="413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ja-JP" altLang="en-US" b="1" kern="100" dirty="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rPr>
              <a:t>　</a:t>
            </a:r>
            <a:endPar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buFont typeface="+mj-lt"/>
              <a:buAutoNum type="alphaUcParenR"/>
            </a:pPr>
            <a:r>
              <a:rPr lang="ja-JP" altLang="ja-JP" sz="1800" b="1" kern="100" dirty="0">
                <a:effectLst/>
                <a:latin typeface="游明朝" panose="02020400000000000000" pitchFamily="18" charset="-128"/>
                <a:ea typeface="ＭＳ 明朝" panose="02020609040205080304" pitchFamily="17" charset="-128"/>
                <a:cs typeface="Times New Roman" panose="02020603050405020304" pitchFamily="18" charset="0"/>
              </a:rPr>
              <a:t>パソコンでは予めプログラムをインストールしておいて、ファイル名にデータを入れますがその際に、拡張子でプログラムを指定しています。</a:t>
            </a:r>
            <a:endParaRPr lang="en-US" altLang="ja-JP" sz="1800" b="1"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342900" lvl="0" indent="-342900" algn="just">
              <a:buFont typeface="+mj-lt"/>
              <a:buAutoNum type="alphaUcParenR"/>
            </a:pPr>
            <a:endPar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buFont typeface="+mj-lt"/>
              <a:buAutoNum type="alphaUcParenR"/>
            </a:pPr>
            <a:r>
              <a:rPr lang="ja-JP" altLang="ja-JP" sz="1800" b="1" kern="100" dirty="0">
                <a:effectLst/>
                <a:latin typeface="游明朝" panose="02020400000000000000" pitchFamily="18" charset="-128"/>
                <a:ea typeface="ＭＳ 明朝" panose="02020609040205080304" pitchFamily="17" charset="-128"/>
                <a:cs typeface="Times New Roman" panose="02020603050405020304" pitchFamily="18" charset="0"/>
              </a:rPr>
              <a:t>最初にアドレス</a:t>
            </a:r>
            <a:r>
              <a:rPr lang="en-US" altLang="ja-JP" sz="1800" b="1" kern="100" dirty="0">
                <a:effectLst/>
                <a:latin typeface="游明朝" panose="02020400000000000000" pitchFamily="18" charset="-128"/>
                <a:ea typeface="ＭＳ 明朝" panose="02020609040205080304" pitchFamily="17" charset="-128"/>
                <a:cs typeface="Times New Roman" panose="02020603050405020304" pitchFamily="18" charset="0"/>
              </a:rPr>
              <a:t>A</a:t>
            </a:r>
            <a:r>
              <a:rPr lang="ja-JP" altLang="ja-JP" sz="1800" b="1" kern="100" dirty="0">
                <a:effectLst/>
                <a:latin typeface="游明朝" panose="02020400000000000000" pitchFamily="18" charset="-128"/>
                <a:ea typeface="ＭＳ 明朝" panose="02020609040205080304" pitchFamily="17" charset="-128"/>
                <a:cs typeface="Times New Roman" panose="02020603050405020304" pitchFamily="18" charset="0"/>
              </a:rPr>
              <a:t>番地のメモリにデータ</a:t>
            </a:r>
            <a:r>
              <a:rPr lang="en-US" altLang="ja-JP" sz="1800" b="1" kern="100" dirty="0">
                <a:effectLst/>
                <a:latin typeface="游明朝" panose="02020400000000000000" pitchFamily="18" charset="-128"/>
                <a:ea typeface="ＭＳ 明朝" panose="02020609040205080304" pitchFamily="17" charset="-128"/>
                <a:cs typeface="Times New Roman" panose="02020603050405020304" pitchFamily="18" charset="0"/>
              </a:rPr>
              <a:t>X</a:t>
            </a:r>
            <a:r>
              <a:rPr lang="ja-JP" altLang="ja-JP" sz="1800" b="1" kern="100" dirty="0">
                <a:effectLst/>
                <a:latin typeface="游明朝" panose="02020400000000000000" pitchFamily="18" charset="-128"/>
                <a:ea typeface="ＭＳ 明朝" panose="02020609040205080304" pitchFamily="17" charset="-128"/>
                <a:cs typeface="Times New Roman" panose="02020603050405020304" pitchFamily="18" charset="0"/>
              </a:rPr>
              <a:t>を収め、アドレス</a:t>
            </a:r>
            <a:r>
              <a:rPr lang="en-US" altLang="ja-JP" sz="1800" b="1" kern="100" dirty="0">
                <a:effectLst/>
                <a:latin typeface="游明朝" panose="02020400000000000000" pitchFamily="18" charset="-128"/>
                <a:ea typeface="ＭＳ 明朝" panose="02020609040205080304" pitchFamily="17" charset="-128"/>
                <a:cs typeface="Times New Roman" panose="02020603050405020304" pitchFamily="18" charset="0"/>
              </a:rPr>
              <a:t>B</a:t>
            </a:r>
            <a:r>
              <a:rPr lang="ja-JP" altLang="ja-JP" sz="1800" b="1" kern="100" dirty="0">
                <a:effectLst/>
                <a:latin typeface="游明朝" panose="02020400000000000000" pitchFamily="18" charset="-128"/>
                <a:ea typeface="ＭＳ 明朝" panose="02020609040205080304" pitchFamily="17" charset="-128"/>
                <a:cs typeface="Times New Roman" panose="02020603050405020304" pitchFamily="18" charset="0"/>
              </a:rPr>
              <a:t>番地のメモリにデータ</a:t>
            </a:r>
            <a:r>
              <a:rPr lang="en-US" altLang="ja-JP" sz="1800" b="1" kern="100" dirty="0">
                <a:effectLst/>
                <a:latin typeface="游明朝" panose="02020400000000000000" pitchFamily="18" charset="-128"/>
                <a:ea typeface="ＭＳ 明朝" panose="02020609040205080304" pitchFamily="17" charset="-128"/>
                <a:cs typeface="Times New Roman" panose="02020603050405020304" pitchFamily="18" charset="0"/>
              </a:rPr>
              <a:t>Y</a:t>
            </a:r>
            <a:r>
              <a:rPr lang="ja-JP" altLang="ja-JP" sz="1800" b="1" kern="100" dirty="0">
                <a:effectLst/>
                <a:latin typeface="游明朝" panose="02020400000000000000" pitchFamily="18" charset="-128"/>
                <a:ea typeface="ＭＳ 明朝" panose="02020609040205080304" pitchFamily="17" charset="-128"/>
                <a:cs typeface="Times New Roman" panose="02020603050405020304" pitchFamily="18" charset="0"/>
              </a:rPr>
              <a:t>を収めます。としておいて、アドレス</a:t>
            </a:r>
            <a:r>
              <a:rPr lang="en-US" altLang="ja-JP" sz="1800" b="1" kern="100" dirty="0">
                <a:effectLst/>
                <a:latin typeface="游明朝" panose="02020400000000000000" pitchFamily="18" charset="-128"/>
                <a:ea typeface="ＭＳ 明朝" panose="02020609040205080304" pitchFamily="17" charset="-128"/>
                <a:cs typeface="Times New Roman" panose="02020603050405020304" pitchFamily="18" charset="0"/>
              </a:rPr>
              <a:t>A</a:t>
            </a:r>
            <a:r>
              <a:rPr lang="ja-JP" altLang="ja-JP" sz="1800" b="1" kern="100" dirty="0">
                <a:effectLst/>
                <a:latin typeface="游明朝" panose="02020400000000000000" pitchFamily="18" charset="-128"/>
                <a:ea typeface="ＭＳ 明朝" panose="02020609040205080304" pitchFamily="17" charset="-128"/>
                <a:cs typeface="Times New Roman" panose="02020603050405020304" pitchFamily="18" charset="0"/>
              </a:rPr>
              <a:t>番地のメモリとアドレス</a:t>
            </a:r>
            <a:r>
              <a:rPr lang="en-US" altLang="ja-JP" sz="1800" b="1" kern="100" dirty="0">
                <a:effectLst/>
                <a:latin typeface="游明朝" panose="02020400000000000000" pitchFamily="18" charset="-128"/>
                <a:ea typeface="ＭＳ 明朝" panose="02020609040205080304" pitchFamily="17" charset="-128"/>
                <a:cs typeface="Times New Roman" panose="02020603050405020304" pitchFamily="18" charset="0"/>
              </a:rPr>
              <a:t>B</a:t>
            </a:r>
            <a:r>
              <a:rPr lang="ja-JP" altLang="ja-JP" sz="1800" b="1" kern="100" dirty="0">
                <a:effectLst/>
                <a:latin typeface="游明朝" panose="02020400000000000000" pitchFamily="18" charset="-128"/>
                <a:ea typeface="ＭＳ 明朝" panose="02020609040205080304" pitchFamily="17" charset="-128"/>
                <a:cs typeface="Times New Roman" panose="02020603050405020304" pitchFamily="18" charset="0"/>
              </a:rPr>
              <a:t>番地のメモリと加え合わせてアドレス</a:t>
            </a:r>
            <a:r>
              <a:rPr lang="en-US" altLang="ja-JP" sz="1800" b="1" kern="100" dirty="0">
                <a:effectLst/>
                <a:latin typeface="游明朝" panose="02020400000000000000" pitchFamily="18" charset="-128"/>
                <a:ea typeface="ＭＳ 明朝" panose="02020609040205080304" pitchFamily="17" charset="-128"/>
                <a:cs typeface="Times New Roman" panose="02020603050405020304" pitchFamily="18" charset="0"/>
              </a:rPr>
              <a:t>C</a:t>
            </a:r>
            <a:r>
              <a:rPr lang="ja-JP" altLang="ja-JP" sz="1800" b="1" kern="100" dirty="0">
                <a:effectLst/>
                <a:latin typeface="游明朝" panose="02020400000000000000" pitchFamily="18" charset="-128"/>
                <a:ea typeface="ＭＳ 明朝" panose="02020609040205080304" pitchFamily="17" charset="-128"/>
                <a:cs typeface="Times New Roman" panose="02020603050405020304" pitchFamily="18" charset="0"/>
              </a:rPr>
              <a:t>番地のメモリに収めるというようにプログラムを作っています。</a:t>
            </a:r>
            <a:endParaRPr lang="en-US" altLang="ja-JP" sz="1800" b="1"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342900" lvl="0" indent="-342900" algn="just">
              <a:buFont typeface="+mj-lt"/>
              <a:buAutoNum type="alphaUcParenR"/>
            </a:pPr>
            <a:endPar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buFont typeface="+mj-lt"/>
              <a:buAutoNum type="alphaUcParenR"/>
            </a:pPr>
            <a:r>
              <a:rPr lang="ja-JP" altLang="ja-JP" sz="1800" b="1"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プログラムを用いる装置では階層構造のサブルーチンを記憶しておいて、それを呼び出して使うのであらかじめ順序正しく準備しておくことが必要です。</a:t>
            </a:r>
            <a:endParaRPr lang="en-US" altLang="ja-JP" sz="1800" b="1"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p>
            <a:pPr marL="342900" lvl="0" indent="-342900" algn="just">
              <a:buFont typeface="+mj-lt"/>
              <a:buAutoNum type="alphaUcParenR"/>
            </a:pPr>
            <a:endPar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buFont typeface="+mj-lt"/>
              <a:buAutoNum type="alphaUcParenR"/>
            </a:pPr>
            <a:r>
              <a:rPr lang="ja-JP" altLang="ja-JP" sz="1800" b="1"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パソコンの操作でうまくいかなくなった場合には最初からし直す方が早道になることが多いです。</a:t>
            </a:r>
            <a:endPar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66700" algn="just"/>
            <a:r>
              <a:rPr lang="en-US" altLang="ja-JP" sz="1800" b="1" kern="100" dirty="0">
                <a:effectLst/>
                <a:latin typeface="ＭＳ 明朝" panose="02020609040205080304" pitchFamily="17"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endParaRPr kumimoji="0" lang="ja-JP" altLang="en-US" sz="11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1139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8B3C749-EDF2-41B2-90DA-B63C3940CCBB}"/>
              </a:ext>
            </a:extLst>
          </p:cNvPr>
          <p:cNvSpPr txBox="1"/>
          <p:nvPr/>
        </p:nvSpPr>
        <p:spPr>
          <a:xfrm>
            <a:off x="1254034" y="1097280"/>
            <a:ext cx="9496697" cy="5493812"/>
          </a:xfrm>
          <a:prstGeom prst="rect">
            <a:avLst/>
          </a:prstGeom>
          <a:noFill/>
        </p:spPr>
        <p:txBody>
          <a:bodyPr wrap="square" rtlCol="0">
            <a:spAutoFit/>
          </a:bodyPr>
          <a:lstStyle/>
          <a:p>
            <a:pPr algn="just"/>
            <a:r>
              <a:rPr lang="en-US" altLang="ja-JP" sz="1800" b="1" kern="0" dirty="0">
                <a:solidFill>
                  <a:srgbClr val="000000"/>
                </a:solidFill>
                <a:effectLst/>
                <a:latin typeface="ＭＳ 明朝" panose="02020609040205080304" pitchFamily="17" charset="-128"/>
                <a:ea typeface="游明朝" panose="02020400000000000000" pitchFamily="18" charset="-128"/>
                <a:cs typeface="ＭＳ Ｐゴシック" panose="020B0600070205080204" pitchFamily="50" charset="-128"/>
              </a:rPr>
              <a:t>[1</a:t>
            </a:r>
            <a:r>
              <a:rPr lang="ja-JP" altLang="ja-JP" sz="1800" b="1" kern="0" dirty="0">
                <a:solidFill>
                  <a:srgbClr val="000000"/>
                </a:solidFill>
                <a:effectLst/>
                <a:latin typeface="游明朝" panose="02020400000000000000" pitchFamily="18" charset="-128"/>
                <a:ea typeface="ＭＳ 明朝" panose="02020609040205080304" pitchFamily="17" charset="-128"/>
                <a:cs typeface="ＭＳ Ｐゴシック" panose="020B0600070205080204" pitchFamily="50" charset="-128"/>
              </a:rPr>
              <a:t>回の配線で完璧に動作をさせる配線の作業方法</a:t>
            </a:r>
            <a:r>
              <a:rPr lang="en-US" altLang="ja-JP" sz="1800" b="1" kern="0" dirty="0">
                <a:solidFill>
                  <a:srgbClr val="000000"/>
                </a:solidFill>
                <a:effectLst/>
                <a:latin typeface="游明朝" panose="02020400000000000000" pitchFamily="18" charset="-128"/>
                <a:ea typeface="ＭＳ 明朝" panose="02020609040205080304" pitchFamily="17" charset="-128"/>
                <a:cs typeface="ＭＳ Ｐゴシック" panose="020B0600070205080204" pitchFamily="50" charset="-128"/>
              </a:rPr>
              <a:t>]</a:t>
            </a:r>
          </a:p>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33350" algn="just">
              <a:lnSpc>
                <a:spcPct val="150000"/>
              </a:lnSpc>
            </a:pPr>
            <a:r>
              <a:rPr lang="ja-JP" altLang="ja-JP" sz="1800" kern="0" dirty="0">
                <a:solidFill>
                  <a:srgbClr val="000000"/>
                </a:solidFill>
                <a:effectLst/>
                <a:latin typeface="游明朝" panose="02020400000000000000" pitchFamily="18" charset="-128"/>
                <a:ea typeface="ＭＳ 明朝" panose="02020609040205080304" pitchFamily="17" charset="-128"/>
                <a:cs typeface="ＭＳ Ｐゴシック" panose="020B0600070205080204" pitchFamily="50" charset="-128"/>
              </a:rPr>
              <a:t>　</a:t>
            </a:r>
            <a:r>
              <a:rPr lang="ja-JP" altLang="ja-JP" sz="1800" b="1" kern="0" dirty="0">
                <a:solidFill>
                  <a:srgbClr val="000000"/>
                </a:solidFill>
                <a:effectLst/>
                <a:latin typeface="游明朝" panose="02020400000000000000" pitchFamily="18" charset="-128"/>
                <a:ea typeface="ＭＳ 明朝" panose="02020609040205080304" pitchFamily="17" charset="-128"/>
                <a:cs typeface="ＭＳ Ｐゴシック" panose="020B0600070205080204" pitchFamily="50" charset="-128"/>
              </a:rPr>
              <a:t>最初にトランジスタ回路を作成してから、その回路を端から端までチェックすると、回路が複雑であるのが関係し、一部の回路だけをチェックすることが難しくなります。</a:t>
            </a:r>
            <a:endPar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33350" algn="just">
              <a:lnSpc>
                <a:spcPct val="150000"/>
              </a:lnSpc>
            </a:pPr>
            <a:endParaRPr lang="en-US" altLang="ja-JP" sz="1800" b="1" kern="0" dirty="0">
              <a:solidFill>
                <a:srgbClr val="000000"/>
              </a:solidFill>
              <a:effectLst/>
              <a:latin typeface="游明朝" panose="02020400000000000000" pitchFamily="18" charset="-128"/>
              <a:ea typeface="ＭＳ 明朝" panose="02020609040205080304" pitchFamily="17" charset="-128"/>
              <a:cs typeface="ＭＳ Ｐゴシック" panose="020B0600070205080204" pitchFamily="50" charset="-128"/>
            </a:endParaRPr>
          </a:p>
          <a:p>
            <a:pPr indent="133350" algn="just">
              <a:lnSpc>
                <a:spcPct val="150000"/>
              </a:lnSpc>
            </a:pPr>
            <a:r>
              <a:rPr lang="ja-JP" altLang="ja-JP" sz="1800" b="1" kern="0" dirty="0">
                <a:solidFill>
                  <a:srgbClr val="000000"/>
                </a:solidFill>
                <a:effectLst/>
                <a:latin typeface="游明朝" panose="02020400000000000000" pitchFamily="18" charset="-128"/>
                <a:ea typeface="ＭＳ 明朝" panose="02020609040205080304" pitchFamily="17" charset="-128"/>
                <a:cs typeface="ＭＳ Ｐゴシック" panose="020B0600070205080204" pitchFamily="50" charset="-128"/>
              </a:rPr>
              <a:t>そこで、次回からはブロック単位に分割して、配線したブロックをテストし、正常に動作するのを確認してから、次のブロックの接続を加えて、正常に動作するのを確認します。そのブロックに次のブロックを接続しては、正常に動作するのを確認するという作業</a:t>
            </a:r>
            <a:endPar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50000"/>
              </a:lnSpc>
            </a:pPr>
            <a:r>
              <a:rPr lang="ja-JP" altLang="ja-JP" sz="1800" b="1" kern="0" dirty="0">
                <a:solidFill>
                  <a:srgbClr val="000000"/>
                </a:solidFill>
                <a:effectLst/>
                <a:latin typeface="游明朝" panose="02020400000000000000" pitchFamily="18" charset="-128"/>
                <a:ea typeface="ＭＳ 明朝" panose="02020609040205080304" pitchFamily="17" charset="-128"/>
                <a:cs typeface="ＭＳ Ｐゴシック" panose="020B0600070205080204" pitchFamily="50" charset="-128"/>
              </a:rPr>
              <a:t>により、一回の配線で完璧に動作をさせるようにします。</a:t>
            </a:r>
            <a:endPar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50000"/>
              </a:lnSpc>
            </a:pPr>
            <a:r>
              <a:rPr lang="ja-JP" altLang="ja-JP" sz="1800" b="1" kern="0" dirty="0">
                <a:solidFill>
                  <a:srgbClr val="000000"/>
                </a:solidFill>
                <a:effectLst/>
                <a:latin typeface="游明朝" panose="02020400000000000000" pitchFamily="18" charset="-128"/>
                <a:ea typeface="ＭＳ 明朝" panose="02020609040205080304" pitchFamily="17" charset="-128"/>
                <a:cs typeface="ＭＳ Ｐゴシック" panose="020B0600070205080204" pitchFamily="50" charset="-128"/>
              </a:rPr>
              <a:t>　</a:t>
            </a:r>
            <a:endParaRPr lang="en-US" altLang="ja-JP" sz="1800" b="1" kern="0" dirty="0">
              <a:solidFill>
                <a:srgbClr val="000000"/>
              </a:solidFill>
              <a:effectLst/>
              <a:latin typeface="游明朝" panose="02020400000000000000" pitchFamily="18" charset="-128"/>
              <a:ea typeface="ＭＳ 明朝" panose="02020609040205080304" pitchFamily="17" charset="-128"/>
              <a:cs typeface="ＭＳ Ｐゴシック" panose="020B0600070205080204" pitchFamily="50" charset="-128"/>
            </a:endParaRPr>
          </a:p>
          <a:p>
            <a:pPr algn="just">
              <a:lnSpc>
                <a:spcPct val="150000"/>
              </a:lnSpc>
            </a:pPr>
            <a:r>
              <a:rPr lang="ja-JP" altLang="ja-JP" sz="1800" b="1" kern="0" dirty="0">
                <a:solidFill>
                  <a:srgbClr val="000000"/>
                </a:solidFill>
                <a:effectLst/>
                <a:latin typeface="游明朝" panose="02020400000000000000" pitchFamily="18" charset="-128"/>
                <a:ea typeface="ＭＳ 明朝" panose="02020609040205080304" pitchFamily="17" charset="-128"/>
                <a:cs typeface="ＭＳ Ｐゴシック" panose="020B0600070205080204" pitchFamily="50" charset="-128"/>
              </a:rPr>
              <a:t>一つの工程ごとにチェックして、不完全であればその不完全を取り除くようにし、</a:t>
            </a:r>
            <a:endPar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50000"/>
              </a:lnSpc>
            </a:pPr>
            <a:r>
              <a:rPr lang="ja-JP" altLang="ja-JP" sz="1800" b="1" kern="0" dirty="0">
                <a:solidFill>
                  <a:srgbClr val="000000"/>
                </a:solidFill>
                <a:effectLst/>
                <a:latin typeface="游明朝" panose="02020400000000000000" pitchFamily="18" charset="-128"/>
                <a:ea typeface="ＭＳ 明朝" panose="02020609040205080304" pitchFamily="17" charset="-128"/>
                <a:cs typeface="ＭＳ Ｐゴシック" panose="020B0600070205080204" pitchFamily="50" charset="-128"/>
              </a:rPr>
              <a:t>最後まで行い、必ず成功させる方法は半導体集積回路を作成する工程と同じ方法です。</a:t>
            </a:r>
            <a:endPar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33350" algn="just">
              <a:lnSpc>
                <a:spcPct val="150000"/>
              </a:lnSpc>
            </a:pPr>
            <a:r>
              <a:rPr lang="en-US" altLang="ja-JP" sz="1800" b="1" kern="100" dirty="0">
                <a:solidFill>
                  <a:srgbClr val="000000"/>
                </a:solidFill>
                <a:effectLst/>
                <a:latin typeface="ＭＳ 明朝" panose="02020609040205080304" pitchFamily="17" charset="-128"/>
                <a:ea typeface="游明朝" panose="02020400000000000000" pitchFamily="18" charset="-128"/>
                <a:cs typeface="Times New Roman" panose="02020603050405020304" pitchFamily="18" charset="0"/>
              </a:rPr>
              <a:t> </a:t>
            </a:r>
            <a:endPar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3695382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B36581-96D1-4107-8CDF-B3A071332446}"/>
              </a:ext>
            </a:extLst>
          </p:cNvPr>
          <p:cNvSpPr>
            <a:spLocks noGrp="1"/>
          </p:cNvSpPr>
          <p:nvPr>
            <p:ph type="title"/>
          </p:nvPr>
        </p:nvSpPr>
        <p:spPr/>
        <p:txBody>
          <a:bodyPr>
            <a:normAutofit/>
          </a:bodyPr>
          <a:lstStyle/>
          <a:p>
            <a:r>
              <a:rPr kumimoji="0" lang="ja-JP" altLang="ja-JP" sz="28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6.1.1 転送されるパルスにより他の回路を制御する方法 </a:t>
            </a:r>
            <a:br>
              <a:rPr kumimoji="0" lang="ja-JP" altLang="ja-JP" sz="2800" dirty="0"/>
            </a:br>
            <a:endParaRPr kumimoji="1" lang="ja-JP" altLang="en-US" sz="2800" dirty="0"/>
          </a:p>
        </p:txBody>
      </p:sp>
      <p:sp>
        <p:nvSpPr>
          <p:cNvPr id="4" name="Rectangle 2">
            <a:extLst>
              <a:ext uri="{FF2B5EF4-FFF2-40B4-BE49-F238E27FC236}">
                <a16:creationId xmlns:a16="http://schemas.microsoft.com/office/drawing/2014/main" id="{5087BDA7-DC77-460F-90C4-935FAEF2C0A4}"/>
              </a:ext>
            </a:extLst>
          </p:cNvPr>
          <p:cNvSpPr>
            <a:spLocks noChangeArrowheads="1"/>
          </p:cNvSpPr>
          <p:nvPr/>
        </p:nvSpPr>
        <p:spPr bwMode="auto">
          <a:xfrm>
            <a:off x="917221" y="1656910"/>
            <a:ext cx="1002902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00025"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単</a:t>
            </a:r>
            <a:r>
              <a:rPr kumimoji="0" lang="ja-JP" altLang="ja-JP" b="0" i="0" u="none" strike="noStrike" cap="none" normalizeH="0" baseline="0" dirty="0" bmk="">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安定マルチバイブレータを結合コンデンサーで連結すると一定の時間幅のパルスを次々と転送することができます。</a:t>
            </a:r>
            <a:r>
              <a:rPr kumimoji="0" lang="ja-JP" altLang="ja-JP" b="0" i="0" u="none" strike="noStrike" cap="none" normalizeH="0" baseline="0" dirty="0">
                <a:ln>
                  <a:noFill/>
                </a:ln>
                <a:solidFill>
                  <a:srgbClr val="000000"/>
                </a:solidFill>
                <a:effectLst/>
                <a:latin typeface="游明朝" panose="02020400000000000000" pitchFamily="18" charset="-128"/>
                <a:ea typeface="游明朝" panose="02020400000000000000" pitchFamily="18" charset="-128"/>
                <a:cs typeface="ＭＳ 明朝" panose="02020609040205080304" pitchFamily="17" charset="-128"/>
              </a:rPr>
              <a:t>このパルス転送回路で他の回路を確実に駆動する場合には</a:t>
            </a:r>
            <a:r>
              <a:rPr kumimoji="0" lang="en-US" altLang="ja-JP"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ＭＳ 明朝" panose="02020609040205080304" pitchFamily="17" charset="-128"/>
              </a:rPr>
              <a:t>LED</a:t>
            </a:r>
            <a:r>
              <a:rPr kumimoji="0" lang="ja-JP" altLang="en-US"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ＭＳ 明朝" panose="02020609040205080304" pitchFamily="17" charset="-128"/>
              </a:rPr>
              <a:t>の代わりに</a:t>
            </a:r>
            <a:r>
              <a:rPr kumimoji="0" lang="ja-JP" altLang="en-US"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図</a:t>
            </a:r>
            <a:r>
              <a:rPr kumimoji="0" lang="en-US" altLang="ja-JP"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40</a:t>
            </a:r>
            <a:r>
              <a:rPr kumimoji="0" lang="ja-JP" altLang="en-US"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に示すフォトカップラーを使います。</a:t>
            </a:r>
            <a:endParaRPr kumimoji="0" lang="ja-JP" altLang="en-US" b="0" i="0" u="none" strike="noStrike" cap="none" normalizeH="0" baseline="0" dirty="0">
              <a:ln>
                <a:noFill/>
              </a:ln>
              <a:solidFill>
                <a:schemeClr val="tx1"/>
              </a:solidFill>
              <a:effectLst/>
            </a:endParaRPr>
          </a:p>
          <a:p>
            <a:pPr marL="0" marR="0" lvl="0" indent="200025"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pic>
        <p:nvPicPr>
          <p:cNvPr id="2049" name="図 2" descr="ダイアグラム, 概略図&#10;&#10;自動的に生成された説明">
            <a:extLst>
              <a:ext uri="{FF2B5EF4-FFF2-40B4-BE49-F238E27FC236}">
                <a16:creationId xmlns:a16="http://schemas.microsoft.com/office/drawing/2014/main" id="{3A112887-9BE2-4089-B876-3F88B78463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482" y="3237419"/>
            <a:ext cx="2732608" cy="15076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11AF0653-7650-4642-A12E-AD132EB5E768}"/>
              </a:ext>
            </a:extLst>
          </p:cNvPr>
          <p:cNvSpPr>
            <a:spLocks noChangeArrowheads="1"/>
          </p:cNvSpPr>
          <p:nvPr/>
        </p:nvSpPr>
        <p:spPr bwMode="auto">
          <a:xfrm>
            <a:off x="5931732" y="3274118"/>
            <a:ext cx="420437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00025"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ＭＳ 明朝" panose="02020609040205080304" pitchFamily="17" charset="-128"/>
              </a:rPr>
              <a:t>フォトカップラーは内部で発光ダイオードの発光の</a:t>
            </a:r>
            <a:r>
              <a:rPr kumimoji="0" lang="en-US" altLang="ja-JP"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ＭＳ 明朝" panose="02020609040205080304" pitchFamily="17" charset="-128"/>
              </a:rPr>
              <a:t>[ON-OFF]</a:t>
            </a:r>
            <a:r>
              <a:rPr kumimoji="0" lang="ja-JP" altLang="en-US"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ＭＳ 明朝" panose="02020609040205080304" pitchFamily="17" charset="-128"/>
              </a:rPr>
              <a:t>によりフォトトランジスタを</a:t>
            </a:r>
            <a:r>
              <a:rPr kumimoji="0" lang="en-US" altLang="ja-JP"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ＭＳ 明朝" panose="02020609040205080304" pitchFamily="17" charset="-128"/>
              </a:rPr>
              <a:t>[ON-OFF]</a:t>
            </a:r>
            <a:r>
              <a:rPr kumimoji="0" lang="ja-JP" altLang="en-US"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ＭＳ 明朝" panose="02020609040205080304" pitchFamily="17" charset="-128"/>
              </a:rPr>
              <a:t>します。この素子は光を経由にして他の電子回路を制御するので、成業する回路の動作が制御される回路の動作の影響を受けません。</a:t>
            </a:r>
            <a:endParaRPr kumimoji="0" lang="ja-JP" altLang="en-US" b="0" i="0" u="none" strike="noStrike" cap="none" normalizeH="0" baseline="0" dirty="0">
              <a:ln>
                <a:noFill/>
              </a:ln>
              <a:solidFill>
                <a:schemeClr val="tx1"/>
              </a:solidFill>
              <a:effectLst/>
              <a:latin typeface="Arial" panose="020B0604020202020204" pitchFamily="34" charset="0"/>
            </a:endParaRPr>
          </a:p>
        </p:txBody>
      </p:sp>
      <p:sp>
        <p:nvSpPr>
          <p:cNvPr id="6" name="テキスト ボックス 5">
            <a:extLst>
              <a:ext uri="{FF2B5EF4-FFF2-40B4-BE49-F238E27FC236}">
                <a16:creationId xmlns:a16="http://schemas.microsoft.com/office/drawing/2014/main" id="{CB061088-7489-4B8B-BB57-7CF479FD703E}"/>
              </a:ext>
            </a:extLst>
          </p:cNvPr>
          <p:cNvSpPr txBox="1"/>
          <p:nvPr/>
        </p:nvSpPr>
        <p:spPr>
          <a:xfrm>
            <a:off x="1481667" y="5021024"/>
            <a:ext cx="3778956" cy="369332"/>
          </a:xfrm>
          <a:prstGeom prst="rect">
            <a:avLst/>
          </a:prstGeom>
          <a:noFill/>
        </p:spPr>
        <p:txBody>
          <a:bodyPr wrap="square" rtlCol="0">
            <a:spAutoFit/>
          </a:bodyPr>
          <a:lstStyle/>
          <a:p>
            <a:r>
              <a:rPr kumimoji="0" lang="ja-JP" altLang="en-US"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40 </a:t>
            </a:r>
            <a:r>
              <a:rPr kumimoji="0" lang="ja-JP" altLang="en-US"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フォトカップラーの回路図</a:t>
            </a:r>
            <a:endParaRPr kumimoji="1" lang="ja-JP" altLang="en-US" dirty="0"/>
          </a:p>
        </p:txBody>
      </p:sp>
    </p:spTree>
    <p:extLst>
      <p:ext uri="{BB962C8B-B14F-4D97-AF65-F5344CB8AC3E}">
        <p14:creationId xmlns:p14="http://schemas.microsoft.com/office/powerpoint/2010/main" val="790413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C3776-4526-4209-9923-634F5EA73628}"/>
              </a:ext>
            </a:extLst>
          </p:cNvPr>
          <p:cNvSpPr>
            <a:spLocks noGrp="1"/>
          </p:cNvSpPr>
          <p:nvPr>
            <p:ph type="title"/>
          </p:nvPr>
        </p:nvSpPr>
        <p:spPr>
          <a:xfrm>
            <a:off x="838200" y="365126"/>
            <a:ext cx="9592733" cy="708004"/>
          </a:xfrm>
        </p:spPr>
        <p:txBody>
          <a:bodyPr>
            <a:noAutofit/>
          </a:bodyPr>
          <a:lstStyle/>
          <a:p>
            <a:r>
              <a:rPr lang="en-US" altLang="ja-JP" sz="2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6.1.1 </a:t>
            </a:r>
            <a:r>
              <a:rPr lang="ja-JP" altLang="ja-JP" sz="2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転送されるパルスにより他の回路を制御する方法</a:t>
            </a:r>
            <a:endParaRPr kumimoji="1" lang="ja-JP" altLang="en-US" sz="2800" dirty="0"/>
          </a:p>
        </p:txBody>
      </p:sp>
      <p:sp>
        <p:nvSpPr>
          <p:cNvPr id="6" name="テキスト ボックス 5">
            <a:extLst>
              <a:ext uri="{FF2B5EF4-FFF2-40B4-BE49-F238E27FC236}">
                <a16:creationId xmlns:a16="http://schemas.microsoft.com/office/drawing/2014/main" id="{B2183B84-CD4F-4F71-BEE2-D5FBC08F118F}"/>
              </a:ext>
            </a:extLst>
          </p:cNvPr>
          <p:cNvSpPr txBox="1"/>
          <p:nvPr/>
        </p:nvSpPr>
        <p:spPr>
          <a:xfrm>
            <a:off x="1743351" y="4955577"/>
            <a:ext cx="7782429" cy="369332"/>
          </a:xfrm>
          <a:prstGeom prst="rect">
            <a:avLst/>
          </a:prstGeom>
          <a:noFill/>
        </p:spPr>
        <p:txBody>
          <a:bodyPr wrap="square" rtlCol="0">
            <a:spAutoFit/>
          </a:bodyPr>
          <a:lstStyle/>
          <a:p>
            <a:r>
              <a:rPr lang="ja-JP" altLang="en-US" sz="1800" b="1"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図</a:t>
            </a:r>
            <a:r>
              <a:rPr lang="en-US" altLang="ja-JP" sz="1800" b="1"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41  </a:t>
            </a:r>
            <a:r>
              <a:rPr lang="ja-JP" altLang="ja-JP" sz="1800" b="1"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転送されるパルスにより他の回路を制御する</a:t>
            </a:r>
            <a:r>
              <a:rPr lang="ja-JP" altLang="en-US" sz="1800" b="1"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トランジスタ回路</a:t>
            </a:r>
            <a:endParaRPr kumimoji="1" lang="ja-JP" altLang="en-US" b="1" dirty="0"/>
          </a:p>
        </p:txBody>
      </p:sp>
      <p:sp>
        <p:nvSpPr>
          <p:cNvPr id="7" name="テキスト ボックス 6">
            <a:extLst>
              <a:ext uri="{FF2B5EF4-FFF2-40B4-BE49-F238E27FC236}">
                <a16:creationId xmlns:a16="http://schemas.microsoft.com/office/drawing/2014/main" id="{93BCE44F-DFCF-4DFD-B871-26C6D2D6E618}"/>
              </a:ext>
            </a:extLst>
          </p:cNvPr>
          <p:cNvSpPr txBox="1"/>
          <p:nvPr/>
        </p:nvSpPr>
        <p:spPr>
          <a:xfrm>
            <a:off x="951403" y="5396256"/>
            <a:ext cx="9366323" cy="1200329"/>
          </a:xfrm>
          <a:prstGeom prst="rect">
            <a:avLst/>
          </a:prstGeom>
          <a:noFill/>
        </p:spPr>
        <p:txBody>
          <a:bodyPr wrap="square" rtlCol="0">
            <a:spAutoFit/>
          </a:bodyPr>
          <a:lstStyle/>
          <a:p>
            <a:pPr algn="just"/>
            <a:r>
              <a:rPr kumimoji="0" lang="ja-JP" altLang="en-US"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　待機状態では</a:t>
            </a:r>
            <a:r>
              <a:rPr kumimoji="0" lang="ja-JP" altLang="ja-JP"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単</a:t>
            </a:r>
            <a:r>
              <a:rPr kumimoji="0" lang="ja-JP" altLang="ja-JP" b="0" i="0" u="none" strike="noStrike" cap="none" normalizeH="0" baseline="0" dirty="0" bmk="">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安定マルチバイブレータ</a:t>
            </a:r>
            <a:r>
              <a:rPr kumimoji="0" lang="ja-JP" altLang="en-US" b="0" i="0" u="none" strike="noStrike" cap="none" normalizeH="0" baseline="0" dirty="0" bmk="">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の前段のトランジスタが</a:t>
            </a:r>
            <a:r>
              <a:rPr kumimoji="0" lang="en-US" altLang="ja-JP" b="0" i="0" u="none" strike="noStrike" cap="none" normalizeH="0" baseline="0" dirty="0" bmk="">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[OFF]</a:t>
            </a:r>
            <a:r>
              <a:rPr kumimoji="0" lang="ja-JP" altLang="en-US" b="0" i="0" u="none" strike="noStrike" cap="none" normalizeH="0" baseline="0" dirty="0" bmk="">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で、後段のフォトカップラーが</a:t>
            </a:r>
            <a:r>
              <a:rPr kumimoji="0" lang="en-US" altLang="ja-JP" b="0" i="0" u="none" strike="noStrike" cap="none" normalizeH="0" baseline="0" dirty="0" bmk="">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[ON]</a:t>
            </a:r>
            <a:r>
              <a:rPr kumimoji="0" lang="ja-JP" altLang="en-US" b="0" i="0" u="none" strike="noStrike" cap="none" normalizeH="0" baseline="0" dirty="0" bmk="">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状態であり、出力の反転増幅器のトランジジスタが</a:t>
            </a:r>
            <a:r>
              <a:rPr kumimoji="0" lang="en-US" altLang="ja-JP" b="0" i="0" u="none" strike="noStrike" cap="none" normalizeH="0" baseline="0" dirty="0" bmk="">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[ON]</a:t>
            </a:r>
            <a:r>
              <a:rPr kumimoji="0" lang="ja-JP" altLang="en-US" b="0" i="0" u="none" strike="noStrike" cap="none" normalizeH="0" baseline="0" dirty="0" bmk="">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となり、出力の</a:t>
            </a:r>
            <a:r>
              <a:rPr kumimoji="0" lang="en-US" altLang="ja-JP" b="0" i="0" u="none" strike="noStrike" cap="none" normalizeH="0" baseline="0" dirty="0" bmk="">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LED</a:t>
            </a:r>
            <a:r>
              <a:rPr kumimoji="0" lang="ja-JP" altLang="en-US" b="0" i="0" u="none" strike="noStrike" cap="none" normalizeH="0" baseline="0" dirty="0" bmk="">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は発光していません。電位に下がる入力すると、一定の時間だけ待機状態が反転して入力側と出力側の発光ダイオードが点灯します。</a:t>
            </a:r>
            <a:endParaRPr kumimoji="0" lang="ja-JP" altLang="en-US" b="0" i="0" u="none" strike="noStrike" cap="none" normalizeH="0" baseline="0" dirty="0">
              <a:ln>
                <a:noFill/>
              </a:ln>
              <a:solidFill>
                <a:schemeClr val="tx1"/>
              </a:solidFill>
              <a:effectLst/>
            </a:endParaRPr>
          </a:p>
        </p:txBody>
      </p:sp>
      <p:pic>
        <p:nvPicPr>
          <p:cNvPr id="4" name="図 3" descr="ダイアグラム, 概略図&#10;&#10;自動的に生成された説明">
            <a:extLst>
              <a:ext uri="{FF2B5EF4-FFF2-40B4-BE49-F238E27FC236}">
                <a16:creationId xmlns:a16="http://schemas.microsoft.com/office/drawing/2014/main" id="{FC40283C-CC81-4766-ADAD-01B787D99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677" y="1073130"/>
            <a:ext cx="11018759" cy="3811100"/>
          </a:xfrm>
          <a:prstGeom prst="rect">
            <a:avLst/>
          </a:prstGeom>
        </p:spPr>
      </p:pic>
    </p:spTree>
    <p:extLst>
      <p:ext uri="{BB962C8B-B14F-4D97-AF65-F5344CB8AC3E}">
        <p14:creationId xmlns:p14="http://schemas.microsoft.com/office/powerpoint/2010/main" val="1270424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5DC4D4-2E1E-487E-90D2-3C048070D407}"/>
              </a:ext>
            </a:extLst>
          </p:cNvPr>
          <p:cNvSpPr>
            <a:spLocks noGrp="1"/>
          </p:cNvSpPr>
          <p:nvPr>
            <p:ph type="title"/>
          </p:nvPr>
        </p:nvSpPr>
        <p:spPr>
          <a:xfrm>
            <a:off x="1074746" y="351059"/>
            <a:ext cx="9344898" cy="1140118"/>
          </a:xfrm>
        </p:spPr>
        <p:txBody>
          <a:bodyPr>
            <a:normAutofit/>
          </a:bodyPr>
          <a:lstStyle/>
          <a:p>
            <a:r>
              <a:rPr lang="en-US" altLang="ja-JP" sz="2800" dirty="0">
                <a:latin typeface="メイリオ" panose="020B0604030504040204" pitchFamily="50" charset="-128"/>
                <a:ea typeface="メイリオ" panose="020B0604030504040204" pitchFamily="50" charset="-128"/>
              </a:rPr>
              <a:t>6.1.3 </a:t>
            </a:r>
            <a:r>
              <a:rPr lang="ja-JP" altLang="en-US" sz="2800" dirty="0">
                <a:latin typeface="メイリオ" panose="020B0604030504040204" pitchFamily="50" charset="-128"/>
                <a:ea typeface="メイリオ" panose="020B0604030504040204" pitchFamily="50" charset="-128"/>
              </a:rPr>
              <a:t>転送されるパルスにより他の回路を制御する回路</a:t>
            </a:r>
            <a:endParaRPr kumimoji="1" lang="ja-JP" altLang="en-US" sz="28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7961FD07-C334-49CC-8458-53E2B4548DE1}"/>
              </a:ext>
            </a:extLst>
          </p:cNvPr>
          <p:cNvSpPr txBox="1"/>
          <p:nvPr/>
        </p:nvSpPr>
        <p:spPr>
          <a:xfrm>
            <a:off x="796647" y="5894897"/>
            <a:ext cx="6857219" cy="369332"/>
          </a:xfrm>
          <a:prstGeom prst="rect">
            <a:avLst/>
          </a:prstGeom>
          <a:noFill/>
        </p:spPr>
        <p:txBody>
          <a:bodyPr wrap="square">
            <a:spAutoFit/>
          </a:bodyPr>
          <a:lstStyle/>
          <a:p>
            <a:r>
              <a:rPr lang="ja-JP" altLang="en-US" b="1" dirty="0"/>
              <a:t>図</a:t>
            </a:r>
            <a:r>
              <a:rPr lang="en-US" altLang="ja-JP" b="1" dirty="0"/>
              <a:t>42  </a:t>
            </a:r>
            <a:r>
              <a:rPr lang="ja-JP" altLang="en-US" b="1" dirty="0"/>
              <a:t>転送されるパルスにより他の回路を制御する回路の実体図</a:t>
            </a:r>
          </a:p>
        </p:txBody>
      </p:sp>
      <p:sp>
        <p:nvSpPr>
          <p:cNvPr id="16" name="テキスト ボックス 15">
            <a:extLst>
              <a:ext uri="{FF2B5EF4-FFF2-40B4-BE49-F238E27FC236}">
                <a16:creationId xmlns:a16="http://schemas.microsoft.com/office/drawing/2014/main" id="{BE61A7F1-46F1-4928-B67D-B1C1226FCE2F}"/>
              </a:ext>
            </a:extLst>
          </p:cNvPr>
          <p:cNvSpPr txBox="1"/>
          <p:nvPr/>
        </p:nvSpPr>
        <p:spPr>
          <a:xfrm>
            <a:off x="8116710" y="2431153"/>
            <a:ext cx="3796615" cy="3447098"/>
          </a:xfrm>
          <a:prstGeom prst="rect">
            <a:avLst/>
          </a:prstGeom>
          <a:noFill/>
        </p:spPr>
        <p:txBody>
          <a:bodyPr wrap="square" rtlCol="0">
            <a:spAutoFit/>
          </a:bodyPr>
          <a:lstStyle/>
          <a:p>
            <a:r>
              <a:rPr kumimoji="1" lang="ja-JP" altLang="en-US" dirty="0"/>
              <a:t>　</a:t>
            </a:r>
            <a:r>
              <a:rPr kumimoji="1" lang="ja-JP" altLang="en-US" sz="2000" b="1" dirty="0"/>
              <a:t>単安定マルチバイブレータ列</a:t>
            </a:r>
            <a:endParaRPr kumimoji="1" lang="en-US" altLang="ja-JP" sz="2000" b="1" dirty="0"/>
          </a:p>
          <a:p>
            <a:endParaRPr lang="en-US" altLang="ja-JP" sz="2000" b="1" dirty="0"/>
          </a:p>
          <a:p>
            <a:r>
              <a:rPr kumimoji="1" lang="ja-JP" altLang="en-US" sz="2000" b="1" dirty="0"/>
              <a:t>　</a:t>
            </a:r>
            <a:r>
              <a:rPr kumimoji="1" lang="en-US" altLang="ja-JP" sz="2000" b="1" dirty="0"/>
              <a:t>[</a:t>
            </a:r>
            <a:r>
              <a:rPr kumimoji="1" lang="ja-JP" altLang="en-US" sz="2000" b="1" dirty="0"/>
              <a:t>フォトカップラ</a:t>
            </a:r>
            <a:r>
              <a:rPr kumimoji="1" lang="en-US" altLang="ja-JP" sz="2000" b="1" dirty="0"/>
              <a:t>PC817]</a:t>
            </a:r>
          </a:p>
          <a:p>
            <a:r>
              <a:rPr lang="ja-JP" altLang="en-US" sz="2000" b="1" dirty="0"/>
              <a:t>　 入力側発光ダイオード</a:t>
            </a:r>
            <a:endParaRPr lang="en-US" altLang="ja-JP" sz="2000" b="1" dirty="0"/>
          </a:p>
          <a:p>
            <a:r>
              <a:rPr lang="ja-JP" altLang="en-US" sz="2000" b="1" dirty="0"/>
              <a:t>　出力側フォトトランジスタ</a:t>
            </a:r>
            <a:endParaRPr lang="en-US" altLang="ja-JP" sz="2000" b="1" dirty="0"/>
          </a:p>
          <a:p>
            <a:endParaRPr lang="en-US" altLang="ja-JP" sz="2000" b="1" dirty="0"/>
          </a:p>
          <a:p>
            <a:r>
              <a:rPr lang="ja-JP" altLang="en-US" sz="2000" b="1" dirty="0"/>
              <a:t>　反転増幅器列</a:t>
            </a:r>
            <a:endParaRPr lang="en-US" altLang="ja-JP" sz="2000" b="1" dirty="0"/>
          </a:p>
          <a:p>
            <a:r>
              <a:rPr lang="ja-JP" altLang="en-US" sz="2000" b="1" dirty="0"/>
              <a:t>トランジスタのベース端子に</a:t>
            </a:r>
            <a:r>
              <a:rPr lang="en-US" altLang="ja-JP" sz="2000" b="1" dirty="0"/>
              <a:t>20kΩ</a:t>
            </a:r>
            <a:r>
              <a:rPr lang="ja-JP" altLang="en-US" sz="2000" b="1" dirty="0"/>
              <a:t>で接地して</a:t>
            </a:r>
            <a:r>
              <a:rPr lang="en-US" altLang="ja-JP" sz="2000" b="1" dirty="0"/>
              <a:t>OFF</a:t>
            </a:r>
            <a:r>
              <a:rPr lang="ja-JP" altLang="en-US" sz="2000" b="1" dirty="0"/>
              <a:t>状態の</a:t>
            </a:r>
            <a:r>
              <a:rPr lang="en-US" altLang="ja-JP" sz="2000" b="1" dirty="0"/>
              <a:t> </a:t>
            </a:r>
            <a:r>
              <a:rPr lang="ja-JP" altLang="en-US" sz="2000" b="1"/>
              <a:t>動作を確実にしています。</a:t>
            </a:r>
            <a:r>
              <a:rPr lang="en-US" altLang="ja-JP" sz="2000" b="1"/>
              <a:t> </a:t>
            </a:r>
            <a:endParaRPr lang="en-US" altLang="ja-JP" sz="2000" b="1" dirty="0"/>
          </a:p>
          <a:p>
            <a:endParaRPr kumimoji="1" lang="ja-JP" altLang="en-US" dirty="0"/>
          </a:p>
        </p:txBody>
      </p:sp>
      <p:pic>
        <p:nvPicPr>
          <p:cNvPr id="4" name="図 3">
            <a:extLst>
              <a:ext uri="{FF2B5EF4-FFF2-40B4-BE49-F238E27FC236}">
                <a16:creationId xmlns:a16="http://schemas.microsoft.com/office/drawing/2014/main" id="{9734EAF9-8AD6-43FE-9C23-6A144EDAF5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647" y="1491177"/>
            <a:ext cx="6967045" cy="4132405"/>
          </a:xfrm>
          <a:prstGeom prst="rect">
            <a:avLst/>
          </a:prstGeom>
        </p:spPr>
      </p:pic>
    </p:spTree>
    <p:extLst>
      <p:ext uri="{BB962C8B-B14F-4D97-AF65-F5344CB8AC3E}">
        <p14:creationId xmlns:p14="http://schemas.microsoft.com/office/powerpoint/2010/main" val="3508128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39C2A359-8994-4523-8CC6-A62066196323}"/>
              </a:ext>
            </a:extLst>
          </p:cNvPr>
          <p:cNvSpPr txBox="1"/>
          <p:nvPr/>
        </p:nvSpPr>
        <p:spPr>
          <a:xfrm>
            <a:off x="3071395" y="3526941"/>
            <a:ext cx="4472726" cy="369332"/>
          </a:xfrm>
          <a:prstGeom prst="rect">
            <a:avLst/>
          </a:prstGeom>
          <a:noFill/>
        </p:spPr>
        <p:txBody>
          <a:bodyPr wrap="square" rtlCol="0">
            <a:spAutoFit/>
          </a:bodyPr>
          <a:lstStyle/>
          <a:p>
            <a:pPr algn="just"/>
            <a:r>
              <a:rPr lang="ja-JP"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43 </a:t>
            </a:r>
            <a:r>
              <a:rPr lang="ja-JP"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データ処理におけるバスの役割</a:t>
            </a:r>
            <a:endParaRPr kumimoji="1" lang="ja-JP" altLang="en-US" sz="1600" b="1"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03E00E1B-D5EA-4380-B4DA-667971660E47}"/>
              </a:ext>
            </a:extLst>
          </p:cNvPr>
          <p:cNvSpPr txBox="1"/>
          <p:nvPr/>
        </p:nvSpPr>
        <p:spPr>
          <a:xfrm>
            <a:off x="448352" y="3995820"/>
            <a:ext cx="11295296" cy="2308324"/>
          </a:xfrm>
          <a:prstGeom prst="rect">
            <a:avLst/>
          </a:prstGeom>
          <a:noFill/>
        </p:spPr>
        <p:txBody>
          <a:bodyPr wrap="square">
            <a:spAutoFit/>
          </a:bodyPr>
          <a:lstStyle/>
          <a:p>
            <a:pPr indent="133350" algn="just"/>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この装置では入出力装置やレジスタあるいはメモリが多数存在していて、それ等は共通のアドレスバスおよびデータバスに並列に接続されています。そこで、指示する宛先の装置を区別するために番地</a:t>
            </a:r>
            <a:r>
              <a:rPr lang="en-US"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(Address) </a:t>
            </a:r>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をつけます。そのアドレスの情報を送るためにアドレスバス</a:t>
            </a:r>
            <a:r>
              <a:rPr lang="en-US"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(Address Bus) </a:t>
            </a:r>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を使用します。プログラムによって転送先が指定されて、そこでデータバスのゲートを開けばデータが転送されます。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200025" algn="just"/>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アドレスを用いるデータの転送方法によってプログラムにおいてサブルーチンを呼び出して情報処理してその結果を得て元に戻る処理（コール・アンド・リターン</a:t>
            </a:r>
            <a:r>
              <a:rPr lang="ja-JP" altLang="ja-JP" sz="1800" kern="100" dirty="0">
                <a:solidFill>
                  <a:srgbClr val="000000"/>
                </a:solidFill>
                <a:effectLst/>
                <a:latin typeface="游明朝" panose="02020400000000000000" pitchFamily="18" charset="-128"/>
                <a:ea typeface="Times New Roman" panose="02020603050405020304" pitchFamily="18" charset="0"/>
                <a:cs typeface="Times New Roman" panose="02020603050405020304" pitchFamily="18" charset="0"/>
              </a:rPr>
              <a:t> </a:t>
            </a:r>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システム）ができます。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33350" algn="just"/>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同期方式ではゲートを開く操作のタイミング信号があります。その信号は、クロック（</a:t>
            </a:r>
            <a:r>
              <a:rPr lang="en-US"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3.2</a:t>
            </a:r>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節無安定マルチバイブレータ）とカウンタによって得られます。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タイトル 10">
            <a:extLst>
              <a:ext uri="{FF2B5EF4-FFF2-40B4-BE49-F238E27FC236}">
                <a16:creationId xmlns:a16="http://schemas.microsoft.com/office/drawing/2014/main" id="{9079CE5C-1AC7-4F81-8561-FB3C48822622}"/>
              </a:ext>
            </a:extLst>
          </p:cNvPr>
          <p:cNvSpPr>
            <a:spLocks noGrp="1"/>
          </p:cNvSpPr>
          <p:nvPr>
            <p:ph type="ctrTitle"/>
          </p:nvPr>
        </p:nvSpPr>
        <p:spPr>
          <a:xfrm>
            <a:off x="2286000" y="334655"/>
            <a:ext cx="7471457" cy="623775"/>
          </a:xfrm>
        </p:spPr>
        <p:txBody>
          <a:bodyPr>
            <a:noAutofit/>
          </a:bodyPr>
          <a:lstStyle/>
          <a:p>
            <a:pPr algn="just"/>
            <a:r>
              <a:rPr lang="ja-JP" altLang="ja-JP" sz="2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6. 1</a:t>
            </a:r>
            <a:r>
              <a:rPr lang="en-US" altLang="ja-JP" sz="2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.2</a:t>
            </a:r>
            <a:r>
              <a:rPr lang="ja-JP" altLang="ja-JP" sz="2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 </a:t>
            </a:r>
            <a:r>
              <a:rPr lang="ja-JP" altLang="ja-JP" sz="2800" kern="100" spc="-4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アドレス</a:t>
            </a:r>
            <a:r>
              <a:rPr lang="ja-JP" altLang="ja-JP" sz="2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を用いるデータの転送方法 </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AD72CA7B-5B4C-4F86-BEB7-7D41BD68A8F6}"/>
              </a:ext>
            </a:extLst>
          </p:cNvPr>
          <p:cNvSpPr txBox="1"/>
          <p:nvPr/>
        </p:nvSpPr>
        <p:spPr>
          <a:xfrm>
            <a:off x="1346050" y="1239431"/>
            <a:ext cx="7923416" cy="369332"/>
          </a:xfrm>
          <a:prstGeom prst="rect">
            <a:avLst/>
          </a:prstGeom>
          <a:noFill/>
        </p:spPr>
        <p:txBody>
          <a:bodyPr wrap="square" rtlCol="0">
            <a:spAutoFit/>
          </a:bodyPr>
          <a:lstStyle/>
          <a:p>
            <a:r>
              <a:rPr lang="ja-JP" altLang="en-US" b="1" dirty="0"/>
              <a:t>　</a:t>
            </a:r>
            <a:r>
              <a:rPr lang="ja-JP" altLang="ja-JP"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プログラム内蔵システムのデータを転送するシステムを図</a:t>
            </a:r>
            <a:r>
              <a:rPr lang="en-US" altLang="ja-JP" sz="1800" dirty="0">
                <a:solidFill>
                  <a:srgbClr val="000000"/>
                </a:solidFill>
                <a:effectLst/>
                <a:latin typeface="メイリオ" panose="020B0604030504040204" pitchFamily="50" charset="-128"/>
                <a:ea typeface="メイリオ" panose="020B0604030504040204" pitchFamily="50" charset="-128"/>
              </a:rPr>
              <a:t>37</a:t>
            </a:r>
            <a:r>
              <a:rPr lang="ja-JP" altLang="ja-JP"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に示します</a:t>
            </a:r>
            <a:r>
              <a:rPr lang="ja-JP" altLang="en-US"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kumimoji="1" lang="ja-JP" altLang="en-US" dirty="0">
              <a:latin typeface="メイリオ" panose="020B0604030504040204" pitchFamily="50" charset="-128"/>
              <a:ea typeface="メイリオ" panose="020B0604030504040204" pitchFamily="50" charset="-128"/>
            </a:endParaRPr>
          </a:p>
        </p:txBody>
      </p:sp>
      <p:pic>
        <p:nvPicPr>
          <p:cNvPr id="7" name="図 6" descr="スクリーンショット が含まれている画像&#10;&#10;自動的に生成された説明">
            <a:extLst>
              <a:ext uri="{FF2B5EF4-FFF2-40B4-BE49-F238E27FC236}">
                <a16:creationId xmlns:a16="http://schemas.microsoft.com/office/drawing/2014/main" id="{ADA3D3C9-1659-4771-B2A7-52376444DCB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95390" y="1608763"/>
            <a:ext cx="6911841" cy="1818631"/>
          </a:xfrm>
          <a:prstGeom prst="rect">
            <a:avLst/>
          </a:prstGeom>
          <a:noFill/>
        </p:spPr>
      </p:pic>
    </p:spTree>
    <p:extLst>
      <p:ext uri="{BB962C8B-B14F-4D97-AF65-F5344CB8AC3E}">
        <p14:creationId xmlns:p14="http://schemas.microsoft.com/office/powerpoint/2010/main" val="3021216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0878FB-81E3-4791-99EC-0CF9E127933B}"/>
              </a:ext>
            </a:extLst>
          </p:cNvPr>
          <p:cNvSpPr>
            <a:spLocks noGrp="1"/>
          </p:cNvSpPr>
          <p:nvPr>
            <p:ph type="ctrTitle"/>
          </p:nvPr>
        </p:nvSpPr>
        <p:spPr>
          <a:xfrm>
            <a:off x="1271563" y="151778"/>
            <a:ext cx="9648872" cy="590690"/>
          </a:xfrm>
        </p:spPr>
        <p:txBody>
          <a:bodyPr>
            <a:normAutofit fontScale="90000"/>
          </a:bodyPr>
          <a:lstStyle/>
          <a:p>
            <a:pPr algn="l"/>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en-US" altLang="ja-JP" sz="1800" kern="100" dirty="0">
                <a:effectLst/>
                <a:latin typeface="メイリオ" panose="020B0604030504040204" pitchFamily="50" charset="-128"/>
                <a:ea typeface="游明朝" panose="02020400000000000000" pitchFamily="18" charset="-128"/>
                <a:cs typeface="Times New Roman" panose="02020603050405020304" pitchFamily="18" charset="0"/>
              </a:rPr>
              <a:t>     </a:t>
            </a:r>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ja-JP" sz="3100" dirty="0">
                <a:effectLst/>
                <a:ea typeface="メイリオ" panose="020B0604030504040204" pitchFamily="50" charset="-128"/>
                <a:cs typeface="Times New Roman" panose="02020603050405020304" pitchFamily="18" charset="0"/>
              </a:rPr>
              <a:t> </a:t>
            </a:r>
            <a:r>
              <a:rPr lang="ja-JP" altLang="ja-JP" sz="31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6.2 中央処理装置で</a:t>
            </a:r>
            <a:r>
              <a:rPr lang="ja-JP" altLang="en-US" sz="31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操作されるマシンサイクルの動作</a:t>
            </a:r>
            <a:endParaRPr kumimoji="1" lang="ja-JP" altLang="en-US" sz="3100" dirty="0"/>
          </a:p>
        </p:txBody>
      </p:sp>
      <p:sp>
        <p:nvSpPr>
          <p:cNvPr id="7" name="テキスト ボックス 6">
            <a:extLst>
              <a:ext uri="{FF2B5EF4-FFF2-40B4-BE49-F238E27FC236}">
                <a16:creationId xmlns:a16="http://schemas.microsoft.com/office/drawing/2014/main" id="{92551E7E-AC2A-49C7-A8F4-7A66917A88C2}"/>
              </a:ext>
            </a:extLst>
          </p:cNvPr>
          <p:cNvSpPr txBox="1"/>
          <p:nvPr/>
        </p:nvSpPr>
        <p:spPr>
          <a:xfrm>
            <a:off x="3798276" y="8046596"/>
            <a:ext cx="10175631" cy="2462213"/>
          </a:xfrm>
          <a:prstGeom prst="rect">
            <a:avLst/>
          </a:prstGeom>
          <a:noFill/>
        </p:spPr>
        <p:txBody>
          <a:bodyPr wrap="square" rtlCol="0">
            <a:spAutoFit/>
          </a:bodyPr>
          <a:lstStyle/>
          <a:p>
            <a:pPr indent="133350" algn="just"/>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22</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に示す</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CR</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結合回路の実験回路で、最初にコンデンサの両端を短絡して、コンデンサの電荷をゼロにします。次に、</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3V</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の電池につなぐと、</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3V</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が発光ダイオードに加わり、電流が流れて発光ダイオードが発光します。しかし、コンデンサに電荷が溜まると、発光ダイオードに電流が流れなくなります。コンデンサに電荷が残っていると、発光ダイオードに電流は流れません。そこで、最初に行ったようにコンデンサの両端を短絡して、コンデンサの電荷をゼロにし、次に、</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3V</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の電池につなぐと、</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3V</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が発光ダイオードに加わり、電流が流れて発光ダイオードが発光します。コンデンサは入力が変化を次の段に伝えますが直流は伝えません。このようにしてコンデンサによって変化の成分を伝える回路を</a:t>
            </a:r>
            <a:r>
              <a:rPr lang="en-US"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CR</a:t>
            </a:r>
            <a:r>
              <a:rPr lang="ja-JP" altLang="ja-JP" sz="17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結合路といいます。</a:t>
            </a:r>
            <a:endParaRPr lang="ja-JP" altLang="ja-JP" sz="17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endParaRPr kumimoji="1" lang="ja-JP" altLang="en-US" dirty="0"/>
          </a:p>
        </p:txBody>
      </p:sp>
      <p:sp>
        <p:nvSpPr>
          <p:cNvPr id="3" name="Rectangle 2">
            <a:extLst>
              <a:ext uri="{FF2B5EF4-FFF2-40B4-BE49-F238E27FC236}">
                <a16:creationId xmlns:a16="http://schemas.microsoft.com/office/drawing/2014/main" id="{BCA48E9D-5521-4B96-ACB8-9CA2338E17FC}"/>
              </a:ext>
            </a:extLst>
          </p:cNvPr>
          <p:cNvSpPr>
            <a:spLocks noChangeArrowheads="1"/>
          </p:cNvSpPr>
          <p:nvPr/>
        </p:nvSpPr>
        <p:spPr bwMode="auto">
          <a:xfrm>
            <a:off x="583148" y="1046054"/>
            <a:ext cx="11025703" cy="20313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33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just"/>
            <a:r>
              <a:rPr lang="ja-JP" altLang="ja-JP"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メモリに記憶したプログラムの一つのステップが図</a:t>
            </a:r>
            <a:r>
              <a:rPr lang="en-US" altLang="ja-JP"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33</a:t>
            </a:r>
            <a:r>
              <a:rPr lang="ja-JP" altLang="ja-JP"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に示すように</a:t>
            </a:r>
            <a:r>
              <a:rPr lang="en-US" altLang="ja-JP"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4</a:t>
            </a:r>
            <a:r>
              <a:rPr lang="ja-JP" altLang="ja-JP"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つに分けられた一連の動作によ</a:t>
            </a:r>
            <a:r>
              <a:rPr lang="ja-JP" altLang="en-US"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り</a:t>
            </a:r>
            <a:r>
              <a:rPr lang="ja-JP" altLang="ja-JP"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実行されます。</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0" algn="just">
              <a:buFont typeface="+mj-lt"/>
              <a:buAutoNum type="arabicPeriod"/>
            </a:pPr>
            <a:r>
              <a:rPr lang="ja-JP" altLang="ja-JP"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ステップ </a:t>
            </a:r>
            <a:r>
              <a:rPr lang="en-US" altLang="ja-JP"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a:t>
            </a:r>
            <a:r>
              <a:rPr lang="ja-JP" altLang="ja-JP"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では メモリから命令を取得します。</a:t>
            </a:r>
            <a:endPar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342900" lvl="0" indent="0" algn="just">
              <a:buFont typeface="+mj-lt"/>
              <a:buAutoNum type="arabicPeriod"/>
            </a:pPr>
            <a:r>
              <a:rPr lang="ja-JP" altLang="ja-JP"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ステップ</a:t>
            </a:r>
            <a:r>
              <a:rPr lang="en-US" altLang="ja-JP"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a:t>
            </a:r>
            <a:r>
              <a:rPr lang="ja-JP" altLang="ja-JP"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では命令を解読します。</a:t>
            </a:r>
            <a:endPar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342900" lvl="0" indent="0" algn="just">
              <a:buFont typeface="+mj-lt"/>
              <a:buAutoNum type="arabicPeriod"/>
            </a:pPr>
            <a:r>
              <a:rPr lang="ja-JP" altLang="ja-JP"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ステップ</a:t>
            </a:r>
            <a:r>
              <a:rPr lang="en-US" altLang="ja-JP"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a:t>
            </a:r>
            <a:r>
              <a:rPr lang="ja-JP" altLang="ja-JP"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では命令を実行します。</a:t>
            </a:r>
            <a:endPar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342900" lvl="0" indent="0" algn="just">
              <a:buFont typeface="+mj-lt"/>
              <a:buAutoNum type="arabicPeriod"/>
            </a:pPr>
            <a:r>
              <a:rPr lang="ja-JP" altLang="ja-JP"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ステップ</a:t>
            </a:r>
            <a:r>
              <a:rPr lang="en-US" altLang="ja-JP"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4</a:t>
            </a:r>
            <a:r>
              <a:rPr lang="ja-JP" altLang="ja-JP"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ではメモリに結果を保存します</a:t>
            </a:r>
            <a:r>
              <a:rPr lang="ja-JP" altLang="ja-JP"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0" algn="just"/>
            <a:r>
              <a:rPr lang="ja-JP" altLang="ja-JP" b="1" kern="100" dirty="0">
                <a:effectLst/>
                <a:latin typeface="游明朝" panose="02020400000000000000" pitchFamily="18" charset="-128"/>
                <a:ea typeface="Times New Roman" panose="02020603050405020304" pitchFamily="18" charset="0"/>
                <a:cs typeface="Times New Roman" panose="02020603050405020304" pitchFamily="18" charset="0"/>
              </a:rPr>
              <a:t> </a:t>
            </a:r>
            <a:r>
              <a:rPr lang="ja-JP" altLang="ja-JP"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プログラム内蔵方式でプログラムを処理することを中央処理装置</a:t>
            </a:r>
            <a:r>
              <a:rPr lang="en-US" altLang="ja-JP"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(CPU)</a:t>
            </a:r>
            <a:r>
              <a:rPr lang="ja-JP" altLang="ja-JP"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で行います。</a:t>
            </a:r>
            <a:endParaRPr kumimoji="0" lang="ja-JP" altLang="en-US" i="0" u="none" strike="noStrike" cap="none" normalizeH="0" baseline="0" dirty="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72C5C81F-C37D-480B-8247-A535FEF0934B}"/>
              </a:ext>
            </a:extLst>
          </p:cNvPr>
          <p:cNvSpPr>
            <a:spLocks noChangeArrowheads="1"/>
          </p:cNvSpPr>
          <p:nvPr/>
        </p:nvSpPr>
        <p:spPr bwMode="auto">
          <a:xfrm>
            <a:off x="7627715" y="3684551"/>
            <a:ext cx="3981135" cy="25853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33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r>
              <a:rPr kumimoji="0" lang="ja-JP" altLang="en-US" sz="16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プログラムカウンタで</a:t>
            </a:r>
            <a:r>
              <a:rPr lang="en-US" altLang="ja-JP"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CPU</a:t>
            </a:r>
            <a:r>
              <a:rPr lang="ja-JP" altLang="ja-JP"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が実行すべき命令の位置を指定します。各動作は対応した解読回路によって選ばれて実行されます。その稼働の瞬間はクロック信号により与えられます。ジャンプ命令で条件分岐する動作や、ループするプログラムの動作はメモリを用いてプログラムカウンタで制御します</a:t>
            </a:r>
            <a:r>
              <a:rPr kumimoji="0" lang="ja-JP" altLang="en-US"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kumimoji="0" lang="ja-JP" altLang="en-US" i="0" u="none" strike="noStrike" cap="none" normalizeH="0" baseline="0" dirty="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id="{A0CBF9E6-40AA-42E9-9B9E-3655FC44954A}"/>
              </a:ext>
            </a:extLst>
          </p:cNvPr>
          <p:cNvSpPr>
            <a:spLocks noChangeArrowheads="1"/>
          </p:cNvSpPr>
          <p:nvPr/>
        </p:nvSpPr>
        <p:spPr bwMode="auto">
          <a:xfrm>
            <a:off x="1812882" y="5920087"/>
            <a:ext cx="347723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0" fontAlgn="base" latinLnBrk="0" hangingPunct="0">
              <a:lnSpc>
                <a:spcPct val="100000"/>
              </a:lnSpc>
              <a:spcBef>
                <a:spcPct val="0"/>
              </a:spcBef>
              <a:spcAft>
                <a:spcPct val="0"/>
              </a:spcAft>
              <a:buClrTx/>
              <a:buSzTx/>
              <a:buFontTx/>
              <a:buNone/>
              <a:tabLst/>
            </a:pPr>
            <a:r>
              <a:rPr lang="ja-JP" altLang="ja-JP" sz="1800" b="1"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lang="en-US" altLang="ja-JP" sz="1800" b="1"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44</a:t>
            </a:r>
            <a:r>
              <a:rPr lang="en-US" altLang="ja-JP" sz="1800" b="1" dirty="0">
                <a:solidFill>
                  <a:srgbClr val="000000"/>
                </a:solidFill>
                <a:effectLst/>
                <a:latin typeface="メイリオ" panose="020B0604030504040204" pitchFamily="50" charset="-128"/>
                <a:ea typeface="メイリオ" panose="020B0604030504040204" pitchFamily="50" charset="-128"/>
              </a:rPr>
              <a:t> </a:t>
            </a:r>
            <a:r>
              <a:rPr lang="ja-JP" altLang="ja-JP" sz="1800" b="1"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中央処理装置の行う作業</a:t>
            </a:r>
            <a:endParaRPr kumimoji="0" lang="ja-JP" altLang="en-US"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pic>
        <p:nvPicPr>
          <p:cNvPr id="10" name="図 9" descr="スクリーンショット が含まれている画像&#10;&#10;自動的に生成された説明">
            <a:extLst>
              <a:ext uri="{FF2B5EF4-FFF2-40B4-BE49-F238E27FC236}">
                <a16:creationId xmlns:a16="http://schemas.microsoft.com/office/drawing/2014/main" id="{934EDD59-1B58-4364-A483-FD6F4AB3BD6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6688" y="3366397"/>
            <a:ext cx="6933234" cy="2445549"/>
          </a:xfrm>
          <a:prstGeom prst="rect">
            <a:avLst/>
          </a:prstGeom>
          <a:noFill/>
        </p:spPr>
      </p:pic>
    </p:spTree>
    <p:extLst>
      <p:ext uri="{BB962C8B-B14F-4D97-AF65-F5344CB8AC3E}">
        <p14:creationId xmlns:p14="http://schemas.microsoft.com/office/powerpoint/2010/main" val="886810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4F5F217-75B3-4615-A4EF-1FB120997207}"/>
              </a:ext>
            </a:extLst>
          </p:cNvPr>
          <p:cNvSpPr>
            <a:spLocks noChangeArrowheads="1"/>
          </p:cNvSpPr>
          <p:nvPr/>
        </p:nvSpPr>
        <p:spPr bwMode="auto">
          <a:xfrm>
            <a:off x="0" y="0"/>
            <a:ext cx="19083312" cy="114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3" name="Rectangle 3">
            <a:extLst>
              <a:ext uri="{FF2B5EF4-FFF2-40B4-BE49-F238E27FC236}">
                <a16:creationId xmlns:a16="http://schemas.microsoft.com/office/drawing/2014/main" id="{6283F2DD-9324-4365-A828-0E09A39CFAFB}"/>
              </a:ext>
            </a:extLst>
          </p:cNvPr>
          <p:cNvSpPr>
            <a:spLocks noChangeArrowheads="1"/>
          </p:cNvSpPr>
          <p:nvPr/>
        </p:nvSpPr>
        <p:spPr bwMode="auto">
          <a:xfrm>
            <a:off x="2646596" y="459480"/>
            <a:ext cx="66247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00050" algn="just"/>
            <a:r>
              <a:rPr lang="ja-JP" altLang="ja-JP" sz="2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6.3　</a:t>
            </a:r>
            <a:r>
              <a:rPr lang="ja-JP" altLang="ja-JP" sz="2800" kern="100" spc="-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アッセンブリ</a:t>
            </a:r>
            <a:r>
              <a:rPr lang="ja-JP" altLang="ja-JP" sz="2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言語の</a:t>
            </a:r>
            <a:r>
              <a:rPr lang="ja-JP" altLang="ja-JP" sz="2800" kern="100" spc="-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プログラム</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Rectangle 2">
            <a:extLst>
              <a:ext uri="{FF2B5EF4-FFF2-40B4-BE49-F238E27FC236}">
                <a16:creationId xmlns:a16="http://schemas.microsoft.com/office/drawing/2014/main" id="{8F7B173A-0746-488F-AC66-C7DECBA39B7C}"/>
              </a:ext>
            </a:extLst>
          </p:cNvPr>
          <p:cNvSpPr>
            <a:spLocks noChangeArrowheads="1"/>
          </p:cNvSpPr>
          <p:nvPr/>
        </p:nvSpPr>
        <p:spPr bwMode="auto">
          <a:xfrm>
            <a:off x="530003" y="1054461"/>
            <a:ext cx="15010020" cy="60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6" name="Rectangle 3">
            <a:extLst>
              <a:ext uri="{FF2B5EF4-FFF2-40B4-BE49-F238E27FC236}">
                <a16:creationId xmlns:a16="http://schemas.microsoft.com/office/drawing/2014/main" id="{437A40C2-EE06-4CEE-96F3-8D869BF54AE2}"/>
              </a:ext>
            </a:extLst>
          </p:cNvPr>
          <p:cNvSpPr>
            <a:spLocks noChangeArrowheads="1"/>
          </p:cNvSpPr>
          <p:nvPr/>
        </p:nvSpPr>
        <p:spPr bwMode="auto">
          <a:xfrm>
            <a:off x="530003" y="1326771"/>
            <a:ext cx="1501002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b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br>
            <a:endParaRPr kumimoji="0" lang="ja-JP" altLang="ja-JP" sz="1100" b="0" i="0" u="none" strike="noStrike" cap="none" normalizeH="0" baseline="0" dirty="0">
              <a:ln>
                <a:noFill/>
              </a:ln>
              <a:solidFill>
                <a:schemeClr val="tx1"/>
              </a:solidFill>
              <a:effectLst/>
            </a:endParaRPr>
          </a:p>
        </p:txBody>
      </p:sp>
      <p:sp>
        <p:nvSpPr>
          <p:cNvPr id="8" name="テキスト ボックス 7">
            <a:extLst>
              <a:ext uri="{FF2B5EF4-FFF2-40B4-BE49-F238E27FC236}">
                <a16:creationId xmlns:a16="http://schemas.microsoft.com/office/drawing/2014/main" id="{54A25E1B-0684-4FE3-858B-1905FEFC90BE}"/>
              </a:ext>
            </a:extLst>
          </p:cNvPr>
          <p:cNvSpPr txBox="1"/>
          <p:nvPr/>
        </p:nvSpPr>
        <p:spPr>
          <a:xfrm>
            <a:off x="2433044" y="4665994"/>
            <a:ext cx="6653082" cy="369332"/>
          </a:xfrm>
          <a:prstGeom prst="rect">
            <a:avLst/>
          </a:prstGeom>
          <a:noFill/>
        </p:spPr>
        <p:txBody>
          <a:bodyPr wrap="square" rtlCol="0">
            <a:spAutoFit/>
          </a:bodyPr>
          <a:lstStyle/>
          <a:p>
            <a:r>
              <a:rPr kumimoji="0" lang="ja-JP" altLang="ja-JP" sz="18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sz="18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45</a:t>
            </a:r>
            <a:r>
              <a:rPr kumimoji="0" lang="en-US" altLang="ja-JP"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2</a:t>
            </a:r>
            <a:r>
              <a:rPr kumimoji="0" lang="ja-JP" altLang="en-US"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桁の</a:t>
            </a:r>
            <a:r>
              <a:rPr kumimoji="0" lang="en-US" altLang="ja-JP"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2</a:t>
            </a:r>
            <a:r>
              <a:rPr kumimoji="0" lang="ja-JP" altLang="en-US"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進数を</a:t>
            </a:r>
            <a:r>
              <a:rPr kumimoji="0" lang="en-US" altLang="ja-JP"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10</a:t>
            </a:r>
            <a:r>
              <a:rPr kumimoji="0" lang="ja-JP" altLang="en-US"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進数で解読するトランジスタ回路</a:t>
            </a:r>
            <a:endParaRPr kumimoji="1" lang="ja-JP" altLang="en-US" b="1"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27D5D4EA-AB18-4B50-AF3F-8258596CA4D4}"/>
              </a:ext>
            </a:extLst>
          </p:cNvPr>
          <p:cNvSpPr txBox="1"/>
          <p:nvPr/>
        </p:nvSpPr>
        <p:spPr>
          <a:xfrm>
            <a:off x="937549" y="1336240"/>
            <a:ext cx="10544538" cy="1200329"/>
          </a:xfrm>
          <a:prstGeom prst="rect">
            <a:avLst/>
          </a:prstGeom>
          <a:noFill/>
        </p:spPr>
        <p:txBody>
          <a:bodyPr wrap="square" rtlCol="0">
            <a:spAutoFit/>
          </a:bodyPr>
          <a:lstStyle/>
          <a:p>
            <a:pPr algn="just"/>
            <a:r>
              <a:rPr lang="ja-JP" altLang="en-US"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図</a:t>
            </a:r>
            <a:r>
              <a:rPr lang="en-US"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39</a:t>
            </a:r>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に</a:t>
            </a:r>
            <a:r>
              <a:rPr lang="ja-JP" alt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rPr>
              <a:t>アッセンブリ言語のプログラムの例を示します。このプログラムは</a:t>
            </a:r>
            <a:r>
              <a:rPr lang="en-US" alt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rPr>
              <a:t>8bit</a:t>
            </a:r>
            <a:r>
              <a:rPr lang="ja-JP" alt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rPr>
              <a:t>データの場合でメモリの</a:t>
            </a:r>
            <a:r>
              <a:rPr lang="en-US" alt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rPr>
              <a:t>R0L </a:t>
            </a:r>
            <a:r>
              <a:rPr lang="ja-JP" alt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rPr>
              <a:t>に</a:t>
            </a:r>
            <a:r>
              <a:rPr lang="en-US" alt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rPr>
              <a:t> 100</a:t>
            </a:r>
            <a:r>
              <a:rPr lang="ja-JP" alt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rPr>
              <a:t>R0H </a:t>
            </a:r>
            <a:r>
              <a:rPr lang="ja-JP" alt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rPr>
              <a:t>に</a:t>
            </a:r>
            <a:r>
              <a:rPr lang="en-US" alt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rPr>
              <a:t> 15</a:t>
            </a:r>
            <a:r>
              <a:rPr lang="ja-JP" alt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rPr>
              <a:t> R1H </a:t>
            </a:r>
            <a:r>
              <a:rPr lang="ja-JP" alt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rPr>
              <a:t>に</a:t>
            </a:r>
            <a:r>
              <a:rPr lang="en-US" alt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rPr>
              <a:t> 20 </a:t>
            </a:r>
            <a:r>
              <a:rPr lang="ja-JP" alt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rPr>
              <a:t>を格納してから，</a:t>
            </a:r>
            <a:r>
              <a:rPr lang="en-US" alt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rPr>
              <a:t> R0L</a:t>
            </a:r>
            <a:r>
              <a:rPr lang="ja-JP" alt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rPr>
              <a:t>R0H</a:t>
            </a:r>
            <a:r>
              <a:rPr lang="ja-JP" alt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rPr>
              <a:t>R1H </a:t>
            </a:r>
            <a:r>
              <a:rPr lang="ja-JP" alt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rPr>
              <a:t>を計算して答えを</a:t>
            </a:r>
            <a:r>
              <a:rPr lang="en-US" alt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rPr>
              <a:t> R0L </a:t>
            </a:r>
            <a:r>
              <a:rPr lang="ja-JP" alt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rPr>
              <a:t>に納めます。</a:t>
            </a:r>
            <a:r>
              <a:rPr lang="ja-JP"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このようにアッセンブラのプログラムではデータを入出力するモリのアドレスを指定します。処理の命令には加算</a:t>
            </a:r>
            <a:r>
              <a:rPr lang="en-US"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(ADD)</a:t>
            </a:r>
            <a:r>
              <a:rPr lang="ja-JP"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や減算</a:t>
            </a:r>
            <a:r>
              <a:rPr lang="en-US"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(SUB)</a:t>
            </a:r>
            <a:r>
              <a:rPr lang="ja-JP"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や条件分岐</a:t>
            </a:r>
            <a:r>
              <a:rPr lang="en-US"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(JMP)</a:t>
            </a:r>
            <a:r>
              <a:rPr lang="ja-JP"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などがあります。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Rectangle 3">
            <a:extLst>
              <a:ext uri="{FF2B5EF4-FFF2-40B4-BE49-F238E27FC236}">
                <a16:creationId xmlns:a16="http://schemas.microsoft.com/office/drawing/2014/main" id="{9320E6EA-C388-46A9-A9BA-2EA5C75EC60E}"/>
              </a:ext>
            </a:extLst>
          </p:cNvPr>
          <p:cNvSpPr>
            <a:spLocks noChangeArrowheads="1"/>
          </p:cNvSpPr>
          <p:nvPr/>
        </p:nvSpPr>
        <p:spPr bwMode="auto">
          <a:xfrm>
            <a:off x="0" y="249451"/>
            <a:ext cx="655949" cy="4154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66725" algn="l" defTabSz="914400" rtl="0" eaLnBrk="0" fontAlgn="base" latinLnBrk="0" hangingPunct="0">
              <a:lnSpc>
                <a:spcPct val="100000"/>
              </a:lnSpc>
              <a:spcBef>
                <a:spcPct val="0"/>
              </a:spcBef>
              <a:spcAft>
                <a:spcPct val="0"/>
              </a:spcAft>
              <a:buClrTx/>
              <a:buSzTx/>
              <a:buFontTx/>
              <a:buNone/>
              <a:tabLst/>
            </a:pPr>
            <a:b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br>
            <a:endParaRPr kumimoji="0" lang="ja-JP" altLang="ja-JP" sz="1100" b="0" i="0" u="none" strike="noStrike" cap="none" normalizeH="0" baseline="0" dirty="0">
              <a:ln>
                <a:noFill/>
              </a:ln>
              <a:solidFill>
                <a:schemeClr val="tx1"/>
              </a:solidFill>
              <a:effectLst/>
            </a:endParaRPr>
          </a:p>
        </p:txBody>
      </p:sp>
      <p:pic>
        <p:nvPicPr>
          <p:cNvPr id="10" name="図 9">
            <a:extLst>
              <a:ext uri="{FF2B5EF4-FFF2-40B4-BE49-F238E27FC236}">
                <a16:creationId xmlns:a16="http://schemas.microsoft.com/office/drawing/2014/main" id="{80CDA0F8-2488-40CE-9A85-76B0ABF819D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33044" y="2616975"/>
            <a:ext cx="6421589" cy="1823037"/>
          </a:xfrm>
          <a:prstGeom prst="rect">
            <a:avLst/>
          </a:prstGeom>
          <a:noFill/>
          <a:ln>
            <a:noFill/>
          </a:ln>
        </p:spPr>
      </p:pic>
      <p:sp>
        <p:nvSpPr>
          <p:cNvPr id="5" name="テキスト ボックス 4">
            <a:extLst>
              <a:ext uri="{FF2B5EF4-FFF2-40B4-BE49-F238E27FC236}">
                <a16:creationId xmlns:a16="http://schemas.microsoft.com/office/drawing/2014/main" id="{4E34651F-9DFF-415B-954A-DB3ECE12039D}"/>
              </a:ext>
            </a:extLst>
          </p:cNvPr>
          <p:cNvSpPr txBox="1"/>
          <p:nvPr/>
        </p:nvSpPr>
        <p:spPr>
          <a:xfrm>
            <a:off x="821803" y="5115732"/>
            <a:ext cx="10660283" cy="1754326"/>
          </a:xfrm>
          <a:prstGeom prst="rect">
            <a:avLst/>
          </a:prstGeom>
          <a:noFill/>
        </p:spPr>
        <p:txBody>
          <a:bodyPr wrap="square" rtlCol="0">
            <a:spAutoFit/>
          </a:bodyPr>
          <a:lstStyle/>
          <a:p>
            <a:r>
              <a:rPr lang="ja-JP" altLang="en-US"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容量が少ないマイクロコンピュータで一時的にメモリとして用いる</a:t>
            </a:r>
            <a:r>
              <a:rPr lang="en-US"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RAM (Random Access Memory )</a:t>
            </a:r>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をレジスタのように書き換えて使う場合にメモリの番地を指定するアッセンブリ言語のプログラムが使われます。</a:t>
            </a:r>
            <a:r>
              <a:rPr lang="ja-JP"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アッセンブル</a:t>
            </a:r>
            <a:r>
              <a:rPr lang="en-US"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(assemble)</a:t>
            </a:r>
            <a:r>
              <a:rPr lang="ja-JP"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というのは組み立てるという意味です。プログラミング言語で記述されたテキスをソースコードといい、</a:t>
            </a:r>
            <a:r>
              <a:rPr lang="en-US"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[0]</a:t>
            </a:r>
            <a:r>
              <a:rPr lang="ja-JP"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と</a:t>
            </a:r>
            <a:r>
              <a:rPr lang="en-US"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a:t>
            </a:r>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１</a:t>
            </a:r>
            <a:r>
              <a:rPr lang="en-US"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a:t>
            </a:r>
            <a:r>
              <a:rPr lang="ja-JP"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を組み合わせた機械語の実行ファイル</a:t>
            </a:r>
            <a:r>
              <a:rPr lang="en-US"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a:t>
            </a:r>
            <a:r>
              <a:rPr lang="ja-JP"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オブジェクトコード</a:t>
            </a:r>
            <a:r>
              <a:rPr lang="en-US"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a:t>
            </a:r>
            <a:r>
              <a:rPr lang="ja-JP"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に変換</a:t>
            </a:r>
            <a:r>
              <a:rPr lang="en-US"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a:t>
            </a:r>
            <a:r>
              <a:rPr lang="ja-JP"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コンパイル</a:t>
            </a:r>
            <a:r>
              <a:rPr lang="en-US"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a:t>
            </a:r>
            <a:r>
              <a:rPr lang="ja-JP"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します。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2010488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4F5F217-75B3-4615-A4EF-1FB120997207}"/>
              </a:ext>
            </a:extLst>
          </p:cNvPr>
          <p:cNvSpPr>
            <a:spLocks noChangeArrowheads="1"/>
          </p:cNvSpPr>
          <p:nvPr/>
        </p:nvSpPr>
        <p:spPr bwMode="auto">
          <a:xfrm>
            <a:off x="0" y="0"/>
            <a:ext cx="19083312" cy="114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5" name="Rectangle 3">
            <a:extLst>
              <a:ext uri="{FF2B5EF4-FFF2-40B4-BE49-F238E27FC236}">
                <a16:creationId xmlns:a16="http://schemas.microsoft.com/office/drawing/2014/main" id="{FFAE36C1-C3C6-4C19-8DDF-52BE90CA78CA}"/>
              </a:ext>
            </a:extLst>
          </p:cNvPr>
          <p:cNvSpPr>
            <a:spLocks noChangeArrowheads="1"/>
          </p:cNvSpPr>
          <p:nvPr/>
        </p:nvSpPr>
        <p:spPr bwMode="auto">
          <a:xfrm>
            <a:off x="2134748" y="6048865"/>
            <a:ext cx="41646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ja-JP"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46  c-</a:t>
            </a:r>
            <a:r>
              <a:rPr lang="ja-JP"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言語のプログラムの例</a:t>
            </a:r>
            <a:r>
              <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 name="Rectangle 2">
            <a:extLst>
              <a:ext uri="{FF2B5EF4-FFF2-40B4-BE49-F238E27FC236}">
                <a16:creationId xmlns:a16="http://schemas.microsoft.com/office/drawing/2014/main" id="{D3FDC077-CB20-4D1F-B587-112020985082}"/>
              </a:ext>
            </a:extLst>
          </p:cNvPr>
          <p:cNvSpPr>
            <a:spLocks noChangeArrowheads="1"/>
          </p:cNvSpPr>
          <p:nvPr/>
        </p:nvSpPr>
        <p:spPr bwMode="auto">
          <a:xfrm>
            <a:off x="2486277" y="477438"/>
            <a:ext cx="44753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33350" algn="just"/>
            <a:r>
              <a:rPr lang="ja-JP" altLang="ja-JP" sz="2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6. 4  c-言語の</a:t>
            </a:r>
            <a:r>
              <a:rPr lang="ja-JP" altLang="ja-JP" sz="2800" kern="100" spc="-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プログラム</a:t>
            </a:r>
            <a:r>
              <a:rPr lang="ja-JP" altLang="ja-JP" sz="2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 </a:t>
            </a:r>
            <a:r>
              <a:rPr lang="ja-JP" altLang="ja-JP" sz="2800" kern="100" dirty="0">
                <a:solidFill>
                  <a:srgbClr val="538135"/>
                </a:solidFill>
                <a:effectLst/>
                <a:latin typeface="游明朝" panose="02020400000000000000" pitchFamily="18" charset="-128"/>
                <a:ea typeface="メイリオ" panose="020B0604030504040204" pitchFamily="50" charset="-128"/>
                <a:cs typeface="Times New Roman" panose="02020603050405020304" pitchFamily="18" charset="0"/>
              </a:rPr>
              <a:t>   </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Rectangle 3">
            <a:extLst>
              <a:ext uri="{FF2B5EF4-FFF2-40B4-BE49-F238E27FC236}">
                <a16:creationId xmlns:a16="http://schemas.microsoft.com/office/drawing/2014/main" id="{062D87D7-892B-4C52-9423-116DF2774CB3}"/>
              </a:ext>
            </a:extLst>
          </p:cNvPr>
          <p:cNvSpPr>
            <a:spLocks noChangeArrowheads="1"/>
          </p:cNvSpPr>
          <p:nvPr/>
        </p:nvSpPr>
        <p:spPr bwMode="auto">
          <a:xfrm>
            <a:off x="1010331" y="1134735"/>
            <a:ext cx="1009312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ja-JP"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ｃ</a:t>
            </a:r>
            <a:r>
              <a:rPr lang="en-US"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a:t>
            </a:r>
            <a:r>
              <a:rPr lang="ja-JP"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言語は異なるアーキテクチャの</a:t>
            </a:r>
            <a:r>
              <a:rPr lang="en-US"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CPU</a:t>
            </a:r>
            <a:r>
              <a:rPr lang="ja-JP"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でも移植をすることができるように開発されたプログラミング言語です。その結果、プログラムを準備して</a:t>
            </a:r>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include</a:t>
            </a:r>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a:t>
            </a:r>
            <a:r>
              <a:rPr lang="ja-JP"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してそのプログラムを呼び出して使う関係で、</a:t>
            </a:r>
            <a:r>
              <a:rPr lang="en-US"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c-</a:t>
            </a:r>
            <a:r>
              <a:rPr lang="ja-JP"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言語のプログラムは積み木構造に階層化しています。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a:solidFill>
                  <a:srgbClr val="000000"/>
                </a:solidFill>
                <a:effectLst/>
                <a:latin typeface="ＭＳ 明朝" panose="02020609040205080304" pitchFamily="17" charset="-128"/>
                <a:ea typeface="游明朝" panose="02020400000000000000" pitchFamily="18" charset="-128"/>
                <a:cs typeface="Times New Roman" panose="02020603050405020304" pitchFamily="18" charset="0"/>
              </a:rPr>
              <a:t>c-</a:t>
            </a:r>
            <a:r>
              <a:rPr lang="ja-JP"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言語はテキスト全体をまとめて実行ファイルに変換します。このタイプをコンパイル型のプログラミング言語と言います。前節の</a:t>
            </a:r>
            <a:r>
              <a:rPr lang="ja-JP" altLang="ja-JP" sz="1800" kern="100" spc="-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アッセンブリプログラム</a:t>
            </a:r>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言語も</a:t>
            </a:r>
            <a:r>
              <a:rPr lang="ja-JP"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コンパイル型です。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他方、</a:t>
            </a:r>
            <a:r>
              <a:rPr lang="en-US"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1</a:t>
            </a:r>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行呼び出されては実行するインタープリタ型（同時通訳型）のタイプにはロボットのプログラミングなどで使われる</a:t>
            </a:r>
            <a:r>
              <a:rPr lang="en-US"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Python</a:t>
            </a:r>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があります。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7" name="図 6" descr="領収書, スクリーンショット, テキスト が含まれている画像&#10;&#10;自動的に生成された説明">
            <a:extLst>
              <a:ext uri="{FF2B5EF4-FFF2-40B4-BE49-F238E27FC236}">
                <a16:creationId xmlns:a16="http://schemas.microsoft.com/office/drawing/2014/main" id="{1012F5CC-38B8-406F-800C-82D62358E6D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9903" y="3277067"/>
            <a:ext cx="4609534" cy="2660791"/>
          </a:xfrm>
          <a:prstGeom prst="rect">
            <a:avLst/>
          </a:prstGeom>
          <a:noFill/>
        </p:spPr>
      </p:pic>
      <p:sp>
        <p:nvSpPr>
          <p:cNvPr id="3" name="テキスト ボックス 2">
            <a:extLst>
              <a:ext uri="{FF2B5EF4-FFF2-40B4-BE49-F238E27FC236}">
                <a16:creationId xmlns:a16="http://schemas.microsoft.com/office/drawing/2014/main" id="{785BBCA5-A07A-4A7A-9B78-C05CF51E6774}"/>
              </a:ext>
            </a:extLst>
          </p:cNvPr>
          <p:cNvSpPr txBox="1"/>
          <p:nvPr/>
        </p:nvSpPr>
        <p:spPr>
          <a:xfrm>
            <a:off x="6415709" y="3885093"/>
            <a:ext cx="4687747" cy="1477328"/>
          </a:xfrm>
          <a:prstGeom prst="rect">
            <a:avLst/>
          </a:prstGeom>
          <a:noFill/>
        </p:spPr>
        <p:txBody>
          <a:bodyPr wrap="square" rtlCol="0">
            <a:spAutoFit/>
          </a:bodyPr>
          <a:lstStyle/>
          <a:p>
            <a:pPr algn="just"/>
            <a:r>
              <a:rPr lang="en-US" altLang="ja-JP" sz="1800" kern="100" dirty="0">
                <a:solidFill>
                  <a:srgbClr val="000000"/>
                </a:solidFill>
                <a:effectLst/>
                <a:latin typeface="ＭＳ 明朝" panose="02020609040205080304" pitchFamily="17" charset="-128"/>
                <a:ea typeface="游明朝" panose="02020400000000000000" pitchFamily="18" charset="-128"/>
                <a:cs typeface="Times New Roman" panose="02020603050405020304" pitchFamily="18" charset="0"/>
              </a:rPr>
              <a:t>c-</a:t>
            </a:r>
            <a:r>
              <a:rPr lang="ja-JP"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言語のプログラムでは変数で宣言し、指定された変数の内容を定義します。アドレスを</a:t>
            </a:r>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指定しません。</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33350" algn="just"/>
            <a:r>
              <a:rPr lang="ja-JP"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図</a:t>
            </a:r>
            <a:r>
              <a:rPr lang="en-US"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40 </a:t>
            </a:r>
            <a:r>
              <a:rPr lang="ja-JP"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にｃ</a:t>
            </a:r>
            <a:r>
              <a:rPr lang="en-US"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a:t>
            </a:r>
            <a:r>
              <a:rPr lang="ja-JP"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言語で記述された加算（</a:t>
            </a:r>
            <a:r>
              <a:rPr lang="en-US"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A(10)+B(20)=C</a:t>
            </a:r>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a:t>
            </a:r>
            <a:r>
              <a:rPr lang="ja-JP" altLang="ja-JP" sz="18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のプログラムを示します。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3225574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952</TotalTime>
  <Words>2025</Words>
  <Application>Microsoft Office PowerPoint</Application>
  <PresentationFormat>ワイド画面</PresentationFormat>
  <Paragraphs>93</Paragraphs>
  <Slides>12</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12</vt:i4>
      </vt:variant>
    </vt:vector>
  </HeadingPairs>
  <TitlesOfParts>
    <vt:vector size="22" baseType="lpstr">
      <vt:lpstr>HGP創英角ﾎﾟｯﾌﾟ体</vt:lpstr>
      <vt:lpstr>ＭＳ 明朝</vt:lpstr>
      <vt:lpstr>ＭＳＰgothic</vt:lpstr>
      <vt:lpstr>メイリオ</vt:lpstr>
      <vt:lpstr>游ゴシック</vt:lpstr>
      <vt:lpstr>游ゴシック Light</vt:lpstr>
      <vt:lpstr>游明朝</vt:lpstr>
      <vt:lpstr>Arial</vt:lpstr>
      <vt:lpstr>Times New Roman</vt:lpstr>
      <vt:lpstr>Office テーマ</vt:lpstr>
      <vt:lpstr>プログラムのしくみを学ぶ電子回路実験</vt:lpstr>
      <vt:lpstr>PowerPoint プレゼンテーション</vt:lpstr>
      <vt:lpstr>6.1.1 転送されるパルスにより他の回路を制御する方法  </vt:lpstr>
      <vt:lpstr>6.1.1 転送されるパルスにより他の回路を制御する方法</vt:lpstr>
      <vt:lpstr>6.1.3 転送されるパルスにより他の回路を制御する回路</vt:lpstr>
      <vt:lpstr>6. 1.2 アドレスを用いるデータの転送方法 </vt:lpstr>
      <vt:lpstr>        6.2 中央処理装置で操作されるマシンサイクルの動作</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3回</dc:title>
  <dc:creator>唐澤 信司</dc:creator>
  <cp:lastModifiedBy>唐澤 信司</cp:lastModifiedBy>
  <cp:revision>87</cp:revision>
  <dcterms:created xsi:type="dcterms:W3CDTF">2021-06-19T19:44:45Z</dcterms:created>
  <dcterms:modified xsi:type="dcterms:W3CDTF">2021-11-20T08:52:20Z</dcterms:modified>
</cp:coreProperties>
</file>